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Lst>
  <p:sldSz cx="18288000" cy="10287000"/>
  <p:notesSz cx="6858000" cy="9144000"/>
  <p:embeddedFontLst>
    <p:embeddedFont>
      <p:font typeface="Bricolage Grotesque 28" panose="020B0604020202020204" charset="0"/>
      <p:regular r:id="rId20"/>
    </p:embeddedFont>
    <p:embeddedFont>
      <p:font typeface="Bricolage Grotesque 28 Bold" panose="020B0604020202020204" charset="0"/>
      <p:regular r:id="rId21"/>
    </p:embeddedFont>
    <p:embeddedFont>
      <p:font typeface="Bricolage Grotesque 28 Ultra-Bold" panose="020B0604020202020204" charset="0"/>
      <p:regular r:id="rId2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3" d="100"/>
          <a:sy n="43" d="100"/>
        </p:scale>
        <p:origin x="936"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font" Target="fonts/font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2/10/2026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2/10/2026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2/10/2026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2/10/2026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2/10/2026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2/10/2026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2/10/2026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98498" y="-1416424"/>
            <a:ext cx="18684997" cy="14070222"/>
          </a:xfrm>
          <a:custGeom>
            <a:avLst/>
            <a:gdLst/>
            <a:ahLst/>
            <a:cxnLst/>
            <a:rect l="l" t="t" r="r" b="b"/>
            <a:pathLst>
              <a:path w="18684997" h="14070222">
                <a:moveTo>
                  <a:pt x="0" y="0"/>
                </a:moveTo>
                <a:lnTo>
                  <a:pt x="18684996" y="0"/>
                </a:lnTo>
                <a:lnTo>
                  <a:pt x="18684996" y="14070222"/>
                </a:lnTo>
                <a:lnTo>
                  <a:pt x="0" y="14070222"/>
                </a:lnTo>
                <a:lnTo>
                  <a:pt x="0" y="0"/>
                </a:lnTo>
                <a:close/>
              </a:path>
            </a:pathLst>
          </a:custGeom>
          <a:blipFill>
            <a:blip r:embed="rId2">
              <a:alphaModFix amt="9999"/>
            </a:blip>
            <a:stretch>
              <a:fillRect l="-3806" t="-6658" r="-3219" b="-3217"/>
            </a:stretch>
          </a:blipFill>
        </p:spPr>
      </p:sp>
      <p:sp>
        <p:nvSpPr>
          <p:cNvPr id="3" name="TextBox 3"/>
          <p:cNvSpPr txBox="1"/>
          <p:nvPr/>
        </p:nvSpPr>
        <p:spPr>
          <a:xfrm>
            <a:off x="5319489" y="2658476"/>
            <a:ext cx="7649021" cy="1543050"/>
          </a:xfrm>
          <a:prstGeom prst="rect">
            <a:avLst/>
          </a:prstGeom>
        </p:spPr>
        <p:txBody>
          <a:bodyPr lIns="0" tIns="0" rIns="0" bIns="0" rtlCol="0" anchor="t">
            <a:spAutoFit/>
          </a:bodyPr>
          <a:lstStyle/>
          <a:p>
            <a:pPr algn="ctr">
              <a:lnSpc>
                <a:spcPts val="12599"/>
              </a:lnSpc>
            </a:pPr>
            <a:r>
              <a:rPr lang="en-US" sz="9000" b="1">
                <a:solidFill>
                  <a:srgbClr val="000000"/>
                </a:solidFill>
                <a:latin typeface="Bricolage Grotesque 28 Ultra-Bold"/>
                <a:ea typeface="Bricolage Grotesque 28 Ultra-Bold"/>
                <a:cs typeface="Bricolage Grotesque 28 Ultra-Bold"/>
                <a:sym typeface="Bricolage Grotesque 28 Ultra-Bold"/>
              </a:rPr>
              <a:t>SPRING CREW</a:t>
            </a:r>
          </a:p>
        </p:txBody>
      </p:sp>
      <p:sp>
        <p:nvSpPr>
          <p:cNvPr id="4" name="TextBox 4"/>
          <p:cNvSpPr txBox="1"/>
          <p:nvPr/>
        </p:nvSpPr>
        <p:spPr>
          <a:xfrm>
            <a:off x="6390596" y="4125326"/>
            <a:ext cx="5506807" cy="679450"/>
          </a:xfrm>
          <a:prstGeom prst="rect">
            <a:avLst/>
          </a:prstGeom>
        </p:spPr>
        <p:txBody>
          <a:bodyPr lIns="0" tIns="0" rIns="0" bIns="0" rtlCol="0" anchor="t">
            <a:spAutoFit/>
          </a:bodyPr>
          <a:lstStyle/>
          <a:p>
            <a:pPr algn="ctr">
              <a:lnSpc>
                <a:spcPts val="5599"/>
              </a:lnSpc>
            </a:pPr>
            <a:r>
              <a:rPr lang="en-US" sz="3999" b="1">
                <a:solidFill>
                  <a:srgbClr val="000000"/>
                </a:solidFill>
                <a:latin typeface="Bricolage Grotesque 28 Bold"/>
                <a:ea typeface="Bricolage Grotesque 28 Bold"/>
                <a:cs typeface="Bricolage Grotesque 28 Bold"/>
                <a:sym typeface="Bricolage Grotesque 28 Bold"/>
              </a:rPr>
              <a:t>INTEREST MEETING</a:t>
            </a:r>
          </a:p>
        </p:txBody>
      </p:sp>
      <p:sp>
        <p:nvSpPr>
          <p:cNvPr id="5" name="TextBox 5"/>
          <p:cNvSpPr txBox="1"/>
          <p:nvPr/>
        </p:nvSpPr>
        <p:spPr>
          <a:xfrm>
            <a:off x="5078625" y="5211528"/>
            <a:ext cx="8130751" cy="1899285"/>
          </a:xfrm>
          <a:prstGeom prst="rect">
            <a:avLst/>
          </a:prstGeom>
        </p:spPr>
        <p:txBody>
          <a:bodyPr lIns="0" tIns="0" rIns="0" bIns="0" rtlCol="0" anchor="t">
            <a:spAutoFit/>
          </a:bodyPr>
          <a:lstStyle/>
          <a:p>
            <a:pPr algn="ctr">
              <a:lnSpc>
                <a:spcPts val="5040"/>
              </a:lnSpc>
            </a:pPr>
            <a:r>
              <a:rPr lang="en-US" sz="3600">
                <a:solidFill>
                  <a:srgbClr val="000000"/>
                </a:solidFill>
                <a:latin typeface="Bricolage Grotesque 28"/>
                <a:ea typeface="Bricolage Grotesque 28"/>
                <a:cs typeface="Bricolage Grotesque 28"/>
                <a:sym typeface="Bricolage Grotesque 28"/>
              </a:rPr>
              <a:t>Tuesday, February 10, 2026</a:t>
            </a:r>
          </a:p>
          <a:p>
            <a:pPr algn="ctr">
              <a:lnSpc>
                <a:spcPts val="5040"/>
              </a:lnSpc>
            </a:pPr>
            <a:r>
              <a:rPr lang="en-US" sz="3600">
                <a:solidFill>
                  <a:srgbClr val="000000"/>
                </a:solidFill>
                <a:latin typeface="Bricolage Grotesque 28"/>
                <a:ea typeface="Bricolage Grotesque 28"/>
                <a:cs typeface="Bricolage Grotesque 28"/>
                <a:sym typeface="Bricolage Grotesque 28"/>
              </a:rPr>
              <a:t>7:00 pm</a:t>
            </a:r>
          </a:p>
          <a:p>
            <a:pPr algn="ctr">
              <a:lnSpc>
                <a:spcPts val="5040"/>
              </a:lnSpc>
            </a:pPr>
            <a:r>
              <a:rPr lang="en-US" sz="3600">
                <a:solidFill>
                  <a:srgbClr val="000000"/>
                </a:solidFill>
                <a:latin typeface="Bricolage Grotesque 28"/>
                <a:ea typeface="Bricolage Grotesque 28"/>
                <a:cs typeface="Bricolage Grotesque 28"/>
                <a:sym typeface="Bricolage Grotesque 28"/>
              </a:rPr>
              <a:t>rockridgecrew.com</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98498" y="-1416424"/>
            <a:ext cx="18684997" cy="14070222"/>
          </a:xfrm>
          <a:custGeom>
            <a:avLst/>
            <a:gdLst/>
            <a:ahLst/>
            <a:cxnLst/>
            <a:rect l="l" t="t" r="r" b="b"/>
            <a:pathLst>
              <a:path w="18684997" h="14070222">
                <a:moveTo>
                  <a:pt x="0" y="0"/>
                </a:moveTo>
                <a:lnTo>
                  <a:pt x="18684996" y="0"/>
                </a:lnTo>
                <a:lnTo>
                  <a:pt x="18684996" y="14070222"/>
                </a:lnTo>
                <a:lnTo>
                  <a:pt x="0" y="14070222"/>
                </a:lnTo>
                <a:lnTo>
                  <a:pt x="0" y="0"/>
                </a:lnTo>
                <a:close/>
              </a:path>
            </a:pathLst>
          </a:custGeom>
          <a:blipFill>
            <a:blip r:embed="rId2">
              <a:alphaModFix amt="9999"/>
            </a:blip>
            <a:stretch>
              <a:fillRect l="-3806" t="-6658" r="-3219" b="-3217"/>
            </a:stretch>
          </a:blipFill>
        </p:spPr>
      </p:sp>
      <p:sp>
        <p:nvSpPr>
          <p:cNvPr id="3" name="TextBox 3"/>
          <p:cNvSpPr txBox="1"/>
          <p:nvPr/>
        </p:nvSpPr>
        <p:spPr>
          <a:xfrm>
            <a:off x="1028700" y="895350"/>
            <a:ext cx="16230600" cy="2432050"/>
          </a:xfrm>
          <a:prstGeom prst="rect">
            <a:avLst/>
          </a:prstGeom>
        </p:spPr>
        <p:txBody>
          <a:bodyPr lIns="0" tIns="0" rIns="0" bIns="0" rtlCol="0" anchor="t">
            <a:spAutoFit/>
          </a:bodyPr>
          <a:lstStyle/>
          <a:p>
            <a:pPr algn="ctr">
              <a:lnSpc>
                <a:spcPts val="9799"/>
              </a:lnSpc>
            </a:pPr>
            <a:r>
              <a:rPr lang="en-US" sz="6999" b="1">
                <a:solidFill>
                  <a:srgbClr val="000000"/>
                </a:solidFill>
                <a:latin typeface="Bricolage Grotesque 28 Bold"/>
                <a:ea typeface="Bricolage Grotesque 28 Bold"/>
                <a:cs typeface="Bricolage Grotesque 28 Bold"/>
                <a:sym typeface="Bricolage Grotesque 28 Bold"/>
              </a:rPr>
              <a:t>Board Members, Coaches, and Captains</a:t>
            </a:r>
          </a:p>
        </p:txBody>
      </p:sp>
      <p:sp>
        <p:nvSpPr>
          <p:cNvPr id="4" name="TextBox 4"/>
          <p:cNvSpPr txBox="1"/>
          <p:nvPr/>
        </p:nvSpPr>
        <p:spPr>
          <a:xfrm>
            <a:off x="1553940" y="3919855"/>
            <a:ext cx="6721921" cy="2380615"/>
          </a:xfrm>
          <a:prstGeom prst="rect">
            <a:avLst/>
          </a:prstGeom>
        </p:spPr>
        <p:txBody>
          <a:bodyPr lIns="0" tIns="0" rIns="0" bIns="0" rtlCol="0" anchor="t">
            <a:spAutoFit/>
          </a:bodyPr>
          <a:lstStyle/>
          <a:p>
            <a:pPr algn="ctr">
              <a:lnSpc>
                <a:spcPts val="4759"/>
              </a:lnSpc>
            </a:pPr>
            <a:r>
              <a:rPr lang="en-US" sz="3399">
                <a:solidFill>
                  <a:srgbClr val="000000"/>
                </a:solidFill>
                <a:latin typeface="Bricolage Grotesque 28"/>
                <a:ea typeface="Bricolage Grotesque 28"/>
                <a:cs typeface="Bricolage Grotesque 28"/>
                <a:sym typeface="Bricolage Grotesque 28"/>
              </a:rPr>
              <a:t>President: John Seaton</a:t>
            </a:r>
          </a:p>
          <a:p>
            <a:pPr algn="ctr">
              <a:lnSpc>
                <a:spcPts val="4759"/>
              </a:lnSpc>
            </a:pPr>
            <a:r>
              <a:rPr lang="en-US" sz="3399">
                <a:solidFill>
                  <a:srgbClr val="000000"/>
                </a:solidFill>
                <a:latin typeface="Bricolage Grotesque 28"/>
                <a:ea typeface="Bricolage Grotesque 28"/>
                <a:cs typeface="Bricolage Grotesque 28"/>
                <a:sym typeface="Bricolage Grotesque 28"/>
              </a:rPr>
              <a:t>Vice President: Gopi Desai</a:t>
            </a:r>
          </a:p>
          <a:p>
            <a:pPr algn="ctr">
              <a:lnSpc>
                <a:spcPts val="4759"/>
              </a:lnSpc>
            </a:pPr>
            <a:r>
              <a:rPr lang="en-US" sz="3399">
                <a:solidFill>
                  <a:srgbClr val="000000"/>
                </a:solidFill>
                <a:latin typeface="Bricolage Grotesque 28"/>
                <a:ea typeface="Bricolage Grotesque 28"/>
                <a:cs typeface="Bricolage Grotesque 28"/>
                <a:sym typeface="Bricolage Grotesque 28"/>
              </a:rPr>
              <a:t>Treasurer: Saju Thomas</a:t>
            </a:r>
          </a:p>
          <a:p>
            <a:pPr algn="ctr">
              <a:lnSpc>
                <a:spcPts val="4759"/>
              </a:lnSpc>
            </a:pPr>
            <a:r>
              <a:rPr lang="en-US" sz="3399">
                <a:solidFill>
                  <a:srgbClr val="000000"/>
                </a:solidFill>
                <a:latin typeface="Bricolage Grotesque 28"/>
                <a:ea typeface="Bricolage Grotesque 28"/>
                <a:cs typeface="Bricolage Grotesque 28"/>
                <a:sym typeface="Bricolage Grotesque 28"/>
              </a:rPr>
              <a:t>Communications: Nichole Gay</a:t>
            </a:r>
          </a:p>
        </p:txBody>
      </p:sp>
      <p:sp>
        <p:nvSpPr>
          <p:cNvPr id="5" name="TextBox 5"/>
          <p:cNvSpPr txBox="1"/>
          <p:nvPr/>
        </p:nvSpPr>
        <p:spPr>
          <a:xfrm>
            <a:off x="8618760" y="3919855"/>
            <a:ext cx="8115300" cy="2380615"/>
          </a:xfrm>
          <a:prstGeom prst="rect">
            <a:avLst/>
          </a:prstGeom>
        </p:spPr>
        <p:txBody>
          <a:bodyPr lIns="0" tIns="0" rIns="0" bIns="0" rtlCol="0" anchor="t">
            <a:spAutoFit/>
          </a:bodyPr>
          <a:lstStyle/>
          <a:p>
            <a:pPr algn="ctr">
              <a:lnSpc>
                <a:spcPts val="4759"/>
              </a:lnSpc>
            </a:pPr>
            <a:r>
              <a:rPr lang="en-US" sz="3399">
                <a:solidFill>
                  <a:srgbClr val="000000"/>
                </a:solidFill>
                <a:latin typeface="Bricolage Grotesque 28"/>
                <a:ea typeface="Bricolage Grotesque 28"/>
                <a:cs typeface="Bricolage Grotesque 28"/>
                <a:sym typeface="Bricolage Grotesque 28"/>
              </a:rPr>
              <a:t>Head Coach Women: Coach Kat Louh</a:t>
            </a:r>
          </a:p>
          <a:p>
            <a:pPr algn="ctr">
              <a:lnSpc>
                <a:spcPts val="4759"/>
              </a:lnSpc>
            </a:pPr>
            <a:r>
              <a:rPr lang="en-US" sz="3399">
                <a:solidFill>
                  <a:srgbClr val="000000"/>
                </a:solidFill>
                <a:latin typeface="Bricolage Grotesque 28"/>
                <a:ea typeface="Bricolage Grotesque 28"/>
                <a:cs typeface="Bricolage Grotesque 28"/>
                <a:sym typeface="Bricolage Grotesque 28"/>
              </a:rPr>
              <a:t>Head Coach Mens: Coach Shang Tan</a:t>
            </a:r>
          </a:p>
          <a:p>
            <a:pPr algn="ctr">
              <a:lnSpc>
                <a:spcPts val="4759"/>
              </a:lnSpc>
            </a:pPr>
            <a:r>
              <a:rPr lang="en-US" sz="3399">
                <a:solidFill>
                  <a:srgbClr val="000000"/>
                </a:solidFill>
                <a:latin typeface="Bricolage Grotesque 28"/>
                <a:ea typeface="Bricolage Grotesque 28"/>
                <a:cs typeface="Bricolage Grotesque 28"/>
                <a:sym typeface="Bricolage Grotesque 28"/>
              </a:rPr>
              <a:t>Asst. Coach: Coach Jordan Robb</a:t>
            </a:r>
          </a:p>
          <a:p>
            <a:pPr algn="ctr">
              <a:lnSpc>
                <a:spcPts val="4759"/>
              </a:lnSpc>
            </a:pPr>
            <a:r>
              <a:rPr lang="en-US" sz="3399">
                <a:solidFill>
                  <a:srgbClr val="000000"/>
                </a:solidFill>
                <a:latin typeface="Bricolage Grotesque 28"/>
                <a:ea typeface="Bricolage Grotesque 28"/>
                <a:cs typeface="Bricolage Grotesque 28"/>
                <a:sym typeface="Bricolage Grotesque 28"/>
              </a:rPr>
              <a:t>Asst. Coach: Coach Virginia Lewis</a:t>
            </a:r>
          </a:p>
        </p:txBody>
      </p:sp>
      <p:sp>
        <p:nvSpPr>
          <p:cNvPr id="6" name="TextBox 6"/>
          <p:cNvSpPr txBox="1"/>
          <p:nvPr/>
        </p:nvSpPr>
        <p:spPr>
          <a:xfrm>
            <a:off x="6112345" y="6825819"/>
            <a:ext cx="6063311" cy="1180465"/>
          </a:xfrm>
          <a:prstGeom prst="rect">
            <a:avLst/>
          </a:prstGeom>
        </p:spPr>
        <p:txBody>
          <a:bodyPr lIns="0" tIns="0" rIns="0" bIns="0" rtlCol="0" anchor="t">
            <a:spAutoFit/>
          </a:bodyPr>
          <a:lstStyle/>
          <a:p>
            <a:pPr algn="ctr">
              <a:lnSpc>
                <a:spcPts val="4759"/>
              </a:lnSpc>
            </a:pPr>
            <a:r>
              <a:rPr lang="en-US" sz="3399">
                <a:solidFill>
                  <a:srgbClr val="000000"/>
                </a:solidFill>
                <a:latin typeface="Bricolage Grotesque 28"/>
                <a:ea typeface="Bricolage Grotesque 28"/>
                <a:cs typeface="Bricolage Grotesque 28"/>
                <a:sym typeface="Bricolage Grotesque 28"/>
              </a:rPr>
              <a:t>Co-Captain: August Gay</a:t>
            </a:r>
          </a:p>
          <a:p>
            <a:pPr algn="ctr">
              <a:lnSpc>
                <a:spcPts val="4759"/>
              </a:lnSpc>
            </a:pPr>
            <a:r>
              <a:rPr lang="en-US" sz="3399">
                <a:solidFill>
                  <a:srgbClr val="000000"/>
                </a:solidFill>
                <a:latin typeface="Bricolage Grotesque 28"/>
                <a:ea typeface="Bricolage Grotesque 28"/>
                <a:cs typeface="Bricolage Grotesque 28"/>
                <a:sym typeface="Bricolage Grotesque 28"/>
              </a:rPr>
              <a:t>Co-Captain: Alex Saju</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98498" y="-1416424"/>
            <a:ext cx="18684997" cy="14070222"/>
          </a:xfrm>
          <a:custGeom>
            <a:avLst/>
            <a:gdLst/>
            <a:ahLst/>
            <a:cxnLst/>
            <a:rect l="l" t="t" r="r" b="b"/>
            <a:pathLst>
              <a:path w="18684997" h="14070222">
                <a:moveTo>
                  <a:pt x="0" y="0"/>
                </a:moveTo>
                <a:lnTo>
                  <a:pt x="18684996" y="0"/>
                </a:lnTo>
                <a:lnTo>
                  <a:pt x="18684996" y="14070222"/>
                </a:lnTo>
                <a:lnTo>
                  <a:pt x="0" y="14070222"/>
                </a:lnTo>
                <a:lnTo>
                  <a:pt x="0" y="0"/>
                </a:lnTo>
                <a:close/>
              </a:path>
            </a:pathLst>
          </a:custGeom>
          <a:blipFill>
            <a:blip r:embed="rId2">
              <a:alphaModFix amt="9999"/>
            </a:blip>
            <a:stretch>
              <a:fillRect l="-3806" t="-6658" r="-3219" b="-3217"/>
            </a:stretch>
          </a:blipFill>
        </p:spPr>
      </p:sp>
      <p:sp>
        <p:nvSpPr>
          <p:cNvPr id="3" name="TextBox 3"/>
          <p:cNvSpPr txBox="1"/>
          <p:nvPr/>
        </p:nvSpPr>
        <p:spPr>
          <a:xfrm>
            <a:off x="1028700" y="1851838"/>
            <a:ext cx="16230600" cy="8131810"/>
          </a:xfrm>
          <a:prstGeom prst="rect">
            <a:avLst/>
          </a:prstGeom>
        </p:spPr>
        <p:txBody>
          <a:bodyPr lIns="0" tIns="0" rIns="0" bIns="0" rtlCol="0" anchor="t">
            <a:spAutoFit/>
          </a:bodyPr>
          <a:lstStyle/>
          <a:p>
            <a:pPr algn="l">
              <a:lnSpc>
                <a:spcPts val="4340"/>
              </a:lnSpc>
            </a:pPr>
            <a:r>
              <a:rPr lang="en-US" sz="3100">
                <a:solidFill>
                  <a:srgbClr val="000000"/>
                </a:solidFill>
                <a:latin typeface="Bricolage Grotesque 28"/>
                <a:ea typeface="Bricolage Grotesque 28"/>
                <a:cs typeface="Bricolage Grotesque 28"/>
                <a:sym typeface="Bricolage Grotesque 28"/>
              </a:rPr>
              <a:t>February 13, 2026: Last day of Winter Conditioning (WC)</a:t>
            </a:r>
          </a:p>
          <a:p>
            <a:pPr algn="l">
              <a:lnSpc>
                <a:spcPts val="4340"/>
              </a:lnSpc>
            </a:pPr>
            <a:r>
              <a:rPr lang="en-US" sz="3100">
                <a:solidFill>
                  <a:srgbClr val="000000"/>
                </a:solidFill>
                <a:latin typeface="Bricolage Grotesque 28"/>
                <a:ea typeface="Bricolage Grotesque 28"/>
                <a:cs typeface="Bricolage Grotesque 28"/>
                <a:sym typeface="Bricolage Grotesque 28"/>
              </a:rPr>
              <a:t>February 23, 2026: First day of Practice for the Spring Season</a:t>
            </a:r>
          </a:p>
          <a:p>
            <a:pPr algn="l">
              <a:lnSpc>
                <a:spcPts val="4340"/>
              </a:lnSpc>
            </a:pPr>
            <a:r>
              <a:rPr lang="en-US" sz="3100">
                <a:solidFill>
                  <a:srgbClr val="000000"/>
                </a:solidFill>
                <a:latin typeface="Bricolage Grotesque 28"/>
                <a:ea typeface="Bricolage Grotesque 28"/>
                <a:cs typeface="Bricolage Grotesque 28"/>
                <a:sym typeface="Bricolage Grotesque 28"/>
              </a:rPr>
              <a:t>March 3, 2026: (tentative) Swim Test</a:t>
            </a:r>
          </a:p>
          <a:p>
            <a:pPr algn="l">
              <a:lnSpc>
                <a:spcPts val="4340"/>
              </a:lnSpc>
            </a:pPr>
            <a:r>
              <a:rPr lang="en-US" sz="3100">
                <a:solidFill>
                  <a:srgbClr val="000000"/>
                </a:solidFill>
                <a:latin typeface="Bricolage Grotesque 28"/>
                <a:ea typeface="Bricolage Grotesque 28"/>
                <a:cs typeface="Bricolage Grotesque 28"/>
                <a:sym typeface="Bricolage Grotesque 28"/>
              </a:rPr>
              <a:t>March 6, 2026: Ergathon</a:t>
            </a:r>
          </a:p>
          <a:p>
            <a:pPr algn="l">
              <a:lnSpc>
                <a:spcPts val="4340"/>
              </a:lnSpc>
            </a:pPr>
            <a:r>
              <a:rPr lang="en-US" sz="3100">
                <a:solidFill>
                  <a:srgbClr val="000000"/>
                </a:solidFill>
                <a:latin typeface="Bricolage Grotesque 28"/>
                <a:ea typeface="Bricolage Grotesque 28"/>
                <a:cs typeface="Bricolage Grotesque 28"/>
                <a:sym typeface="Bricolage Grotesque 28"/>
              </a:rPr>
              <a:t>March 21, 2026: Polar Bear Regatta (Experienced Rowers)</a:t>
            </a:r>
          </a:p>
          <a:p>
            <a:pPr algn="l">
              <a:lnSpc>
                <a:spcPts val="4340"/>
              </a:lnSpc>
            </a:pPr>
            <a:r>
              <a:rPr lang="en-US" sz="3100">
                <a:solidFill>
                  <a:srgbClr val="000000"/>
                </a:solidFill>
                <a:latin typeface="Bricolage Grotesque 28"/>
                <a:ea typeface="Bricolage Grotesque 28"/>
                <a:cs typeface="Bricolage Grotesque 28"/>
                <a:sym typeface="Bricolage Grotesque 28"/>
              </a:rPr>
              <a:t>March 27, 2026: Team Dinner (CARB LOADING)</a:t>
            </a:r>
          </a:p>
          <a:p>
            <a:pPr algn="l">
              <a:lnSpc>
                <a:spcPts val="4340"/>
              </a:lnSpc>
            </a:pPr>
            <a:r>
              <a:rPr lang="en-US" sz="3100">
                <a:solidFill>
                  <a:srgbClr val="000000"/>
                </a:solidFill>
                <a:latin typeface="Bricolage Grotesque 28"/>
                <a:ea typeface="Bricolage Grotesque 28"/>
                <a:cs typeface="Bricolage Grotesque 28"/>
                <a:sym typeface="Bricolage Grotesque 28"/>
              </a:rPr>
              <a:t>March 28, 2026: Walter Mess Regatta</a:t>
            </a:r>
          </a:p>
          <a:p>
            <a:pPr algn="l">
              <a:lnSpc>
                <a:spcPts val="4340"/>
              </a:lnSpc>
            </a:pPr>
            <a:r>
              <a:rPr lang="en-US" sz="3100">
                <a:solidFill>
                  <a:srgbClr val="000000"/>
                </a:solidFill>
                <a:latin typeface="Bricolage Grotesque 28"/>
                <a:ea typeface="Bricolage Grotesque 28"/>
                <a:cs typeface="Bricolage Grotesque 28"/>
                <a:sym typeface="Bricolage Grotesque 28"/>
              </a:rPr>
              <a:t>April 18, 2026: RYZ Obuchowicz Regatta</a:t>
            </a:r>
          </a:p>
          <a:p>
            <a:pPr algn="l">
              <a:lnSpc>
                <a:spcPts val="4340"/>
              </a:lnSpc>
            </a:pPr>
            <a:r>
              <a:rPr lang="en-US" sz="3100">
                <a:solidFill>
                  <a:srgbClr val="000000"/>
                </a:solidFill>
                <a:latin typeface="Bricolage Grotesque 28"/>
                <a:ea typeface="Bricolage Grotesque 28"/>
                <a:cs typeface="Bricolage Grotesque 28"/>
                <a:sym typeface="Bricolage Grotesque 28"/>
              </a:rPr>
              <a:t>April 25, 2026: Al Urquia Regatta</a:t>
            </a:r>
          </a:p>
          <a:p>
            <a:pPr algn="l">
              <a:lnSpc>
                <a:spcPts val="4340"/>
              </a:lnSpc>
            </a:pPr>
            <a:r>
              <a:rPr lang="en-US" sz="3100">
                <a:solidFill>
                  <a:srgbClr val="000000"/>
                </a:solidFill>
                <a:latin typeface="Bricolage Grotesque 28"/>
                <a:ea typeface="Bricolage Grotesque 28"/>
                <a:cs typeface="Bricolage Grotesque 28"/>
                <a:sym typeface="Bricolage Grotesque 28"/>
              </a:rPr>
              <a:t>May 1, 2026: Team Dinner</a:t>
            </a:r>
          </a:p>
          <a:p>
            <a:pPr algn="l">
              <a:lnSpc>
                <a:spcPts val="4340"/>
              </a:lnSpc>
            </a:pPr>
            <a:r>
              <a:rPr lang="en-US" sz="3100">
                <a:solidFill>
                  <a:srgbClr val="000000"/>
                </a:solidFill>
                <a:latin typeface="Bricolage Grotesque 28"/>
                <a:ea typeface="Bricolage Grotesque 28"/>
                <a:cs typeface="Bricolage Grotesque 28"/>
                <a:sym typeface="Bricolage Grotesque 28"/>
              </a:rPr>
              <a:t>May 2, 2026: States Day 1</a:t>
            </a:r>
          </a:p>
          <a:p>
            <a:pPr algn="l">
              <a:lnSpc>
                <a:spcPts val="4340"/>
              </a:lnSpc>
            </a:pPr>
            <a:r>
              <a:rPr lang="en-US" sz="3100">
                <a:solidFill>
                  <a:srgbClr val="000000"/>
                </a:solidFill>
                <a:latin typeface="Bricolage Grotesque 28"/>
                <a:ea typeface="Bricolage Grotesque 28"/>
                <a:cs typeface="Bricolage Grotesque 28"/>
                <a:sym typeface="Bricolage Grotesque 28"/>
              </a:rPr>
              <a:t>May 9, 2026; States Day 2</a:t>
            </a:r>
          </a:p>
          <a:p>
            <a:pPr algn="l">
              <a:lnSpc>
                <a:spcPts val="4340"/>
              </a:lnSpc>
            </a:pPr>
            <a:r>
              <a:rPr lang="en-US" sz="3100">
                <a:solidFill>
                  <a:srgbClr val="000000"/>
                </a:solidFill>
                <a:latin typeface="Bricolage Grotesque 28"/>
                <a:ea typeface="Bricolage Grotesque 28"/>
                <a:cs typeface="Bricolage Grotesque 28"/>
                <a:sym typeface="Bricolage Grotesque 28"/>
              </a:rPr>
              <a:t>May 15-16 2026: Stotesbury Regatta (Philadelphia)</a:t>
            </a:r>
          </a:p>
          <a:p>
            <a:pPr algn="l">
              <a:lnSpc>
                <a:spcPts val="4340"/>
              </a:lnSpc>
            </a:pPr>
            <a:r>
              <a:rPr lang="en-US" sz="3100">
                <a:solidFill>
                  <a:srgbClr val="000000"/>
                </a:solidFill>
                <a:latin typeface="Bricolage Grotesque 28"/>
                <a:ea typeface="Bricolage Grotesque 28"/>
                <a:cs typeface="Bricolage Grotesque 28"/>
                <a:sym typeface="Bricolage Grotesque 28"/>
              </a:rPr>
              <a:t>Last Week of May: End of Season Banquet</a:t>
            </a:r>
          </a:p>
          <a:p>
            <a:pPr algn="ctr">
              <a:lnSpc>
                <a:spcPts val="4340"/>
              </a:lnSpc>
            </a:pPr>
            <a:r>
              <a:rPr lang="en-US" sz="3100">
                <a:solidFill>
                  <a:srgbClr val="000000"/>
                </a:solidFill>
                <a:latin typeface="Bricolage Grotesque 28"/>
                <a:ea typeface="Bricolage Grotesque 28"/>
                <a:cs typeface="Bricolage Grotesque 28"/>
                <a:sym typeface="Bricolage Grotesque 28"/>
              </a:rPr>
              <a:t>**dates and times subject to change**</a:t>
            </a:r>
          </a:p>
        </p:txBody>
      </p:sp>
      <p:sp>
        <p:nvSpPr>
          <p:cNvPr id="4" name="Freeform 4"/>
          <p:cNvSpPr/>
          <p:nvPr/>
        </p:nvSpPr>
        <p:spPr>
          <a:xfrm>
            <a:off x="11774169" y="4014598"/>
            <a:ext cx="5849640" cy="4930678"/>
          </a:xfrm>
          <a:custGeom>
            <a:avLst/>
            <a:gdLst/>
            <a:ahLst/>
            <a:cxnLst/>
            <a:rect l="l" t="t" r="r" b="b"/>
            <a:pathLst>
              <a:path w="5849640" h="4930678">
                <a:moveTo>
                  <a:pt x="0" y="0"/>
                </a:moveTo>
                <a:lnTo>
                  <a:pt x="5849640" y="0"/>
                </a:lnTo>
                <a:lnTo>
                  <a:pt x="5849640" y="4930678"/>
                </a:lnTo>
                <a:lnTo>
                  <a:pt x="0" y="4930678"/>
                </a:lnTo>
                <a:lnTo>
                  <a:pt x="0" y="0"/>
                </a:lnTo>
                <a:close/>
              </a:path>
            </a:pathLst>
          </a:custGeom>
          <a:blipFill>
            <a:blip r:embed="rId3"/>
            <a:stretch>
              <a:fillRect l="-23" r="-23"/>
            </a:stretch>
          </a:blipFill>
        </p:spPr>
      </p:sp>
      <p:sp>
        <p:nvSpPr>
          <p:cNvPr id="5" name="TextBox 5"/>
          <p:cNvSpPr txBox="1"/>
          <p:nvPr/>
        </p:nvSpPr>
        <p:spPr>
          <a:xfrm>
            <a:off x="3589011" y="46530"/>
            <a:ext cx="11109978" cy="1576070"/>
          </a:xfrm>
          <a:prstGeom prst="rect">
            <a:avLst/>
          </a:prstGeom>
        </p:spPr>
        <p:txBody>
          <a:bodyPr lIns="0" tIns="0" rIns="0" bIns="0" rtlCol="0" anchor="t">
            <a:spAutoFit/>
          </a:bodyPr>
          <a:lstStyle/>
          <a:p>
            <a:pPr algn="ctr">
              <a:lnSpc>
                <a:spcPts val="12880"/>
              </a:lnSpc>
            </a:pPr>
            <a:r>
              <a:rPr lang="en-US" sz="9200" b="1">
                <a:solidFill>
                  <a:srgbClr val="000000"/>
                </a:solidFill>
                <a:latin typeface="Bricolage Grotesque 28 Bold"/>
                <a:ea typeface="Bricolage Grotesque 28 Bold"/>
                <a:cs typeface="Bricolage Grotesque 28 Bold"/>
                <a:sym typeface="Bricolage Grotesque 28 Bold"/>
              </a:rPr>
              <a:t>Crew Calendar 2026</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98498" y="-1416424"/>
            <a:ext cx="18684997" cy="14070222"/>
          </a:xfrm>
          <a:custGeom>
            <a:avLst/>
            <a:gdLst/>
            <a:ahLst/>
            <a:cxnLst/>
            <a:rect l="l" t="t" r="r" b="b"/>
            <a:pathLst>
              <a:path w="18684997" h="14070222">
                <a:moveTo>
                  <a:pt x="0" y="0"/>
                </a:moveTo>
                <a:lnTo>
                  <a:pt x="18684996" y="0"/>
                </a:lnTo>
                <a:lnTo>
                  <a:pt x="18684996" y="14070222"/>
                </a:lnTo>
                <a:lnTo>
                  <a:pt x="0" y="14070222"/>
                </a:lnTo>
                <a:lnTo>
                  <a:pt x="0" y="0"/>
                </a:lnTo>
                <a:close/>
              </a:path>
            </a:pathLst>
          </a:custGeom>
          <a:blipFill>
            <a:blip r:embed="rId2">
              <a:alphaModFix amt="9999"/>
            </a:blip>
            <a:stretch>
              <a:fillRect l="-3806" t="-6658" r="-3219" b="-3217"/>
            </a:stretch>
          </a:blipFill>
        </p:spPr>
      </p:sp>
      <p:sp>
        <p:nvSpPr>
          <p:cNvPr id="3" name="TextBox 3"/>
          <p:cNvSpPr txBox="1"/>
          <p:nvPr/>
        </p:nvSpPr>
        <p:spPr>
          <a:xfrm>
            <a:off x="3130525" y="251752"/>
            <a:ext cx="12026950" cy="1576069"/>
          </a:xfrm>
          <a:prstGeom prst="rect">
            <a:avLst/>
          </a:prstGeom>
        </p:spPr>
        <p:txBody>
          <a:bodyPr lIns="0" tIns="0" rIns="0" bIns="0" rtlCol="0" anchor="t">
            <a:spAutoFit/>
          </a:bodyPr>
          <a:lstStyle/>
          <a:p>
            <a:pPr algn="ctr">
              <a:lnSpc>
                <a:spcPts val="12880"/>
              </a:lnSpc>
            </a:pPr>
            <a:r>
              <a:rPr lang="en-US" sz="9200" b="1">
                <a:solidFill>
                  <a:srgbClr val="000000"/>
                </a:solidFill>
                <a:latin typeface="Bricolage Grotesque 28 Bold"/>
                <a:ea typeface="Bricolage Grotesque 28 Bold"/>
                <a:cs typeface="Bricolage Grotesque 28 Bold"/>
                <a:sym typeface="Bricolage Grotesque 28 Bold"/>
              </a:rPr>
              <a:t>Cost of Spring Season</a:t>
            </a:r>
          </a:p>
        </p:txBody>
      </p:sp>
      <p:sp>
        <p:nvSpPr>
          <p:cNvPr id="4" name="TextBox 4"/>
          <p:cNvSpPr txBox="1"/>
          <p:nvPr/>
        </p:nvSpPr>
        <p:spPr>
          <a:xfrm>
            <a:off x="1028700" y="1761146"/>
            <a:ext cx="16230600" cy="8381366"/>
          </a:xfrm>
          <a:prstGeom prst="rect">
            <a:avLst/>
          </a:prstGeom>
        </p:spPr>
        <p:txBody>
          <a:bodyPr lIns="0" tIns="0" rIns="0" bIns="0" rtlCol="0" anchor="t">
            <a:spAutoFit/>
          </a:bodyPr>
          <a:lstStyle/>
          <a:p>
            <a:pPr algn="l">
              <a:lnSpc>
                <a:spcPts val="4759"/>
              </a:lnSpc>
            </a:pPr>
            <a:r>
              <a:rPr lang="en-US" sz="3399">
                <a:solidFill>
                  <a:srgbClr val="000000"/>
                </a:solidFill>
                <a:latin typeface="Bricolage Grotesque 28"/>
                <a:ea typeface="Bricolage Grotesque 28"/>
                <a:cs typeface="Bricolage Grotesque 28"/>
                <a:sym typeface="Bricolage Grotesque 28"/>
              </a:rPr>
              <a:t>Crew is an expensive sport and does </a:t>
            </a:r>
            <a:r>
              <a:rPr lang="en-US" sz="3399" b="1">
                <a:solidFill>
                  <a:srgbClr val="000000"/>
                </a:solidFill>
                <a:latin typeface="Bricolage Grotesque 28 Bold"/>
                <a:ea typeface="Bricolage Grotesque 28 Bold"/>
                <a:cs typeface="Bricolage Grotesque 28 Bold"/>
                <a:sym typeface="Bricolage Grotesque 28 Bold"/>
              </a:rPr>
              <a:t>NOT</a:t>
            </a:r>
            <a:r>
              <a:rPr lang="en-US" sz="3399">
                <a:solidFill>
                  <a:srgbClr val="000000"/>
                </a:solidFill>
                <a:latin typeface="Bricolage Grotesque 28"/>
                <a:ea typeface="Bricolage Grotesque 28"/>
                <a:cs typeface="Bricolage Grotesque 28"/>
                <a:sym typeface="Bricolage Grotesque 28"/>
              </a:rPr>
              <a:t> receive any funding from the school system. We are a self-funded non-profit organization. Donations make up the difference between the dues and expenses per spring season. Fees and fundraising account for all costs such as, but are not limited to, safety equipment, racing shells, insurance, coaches' salaries, maintenance, and storage.</a:t>
            </a:r>
          </a:p>
          <a:p>
            <a:pPr algn="l">
              <a:lnSpc>
                <a:spcPts val="4759"/>
              </a:lnSpc>
            </a:pPr>
            <a:r>
              <a:rPr lang="en-US" sz="3399">
                <a:solidFill>
                  <a:srgbClr val="000000"/>
                </a:solidFill>
                <a:latin typeface="Bricolage Grotesque 28"/>
                <a:ea typeface="Bricolage Grotesque 28"/>
                <a:cs typeface="Bricolage Grotesque 28"/>
                <a:sym typeface="Bricolage Grotesque 28"/>
              </a:rPr>
              <a:t>Fees do NOT include any food, lodging, and/or transportation at Stotesbury</a:t>
            </a:r>
          </a:p>
          <a:p>
            <a:pPr algn="ctr">
              <a:lnSpc>
                <a:spcPts val="4759"/>
              </a:lnSpc>
            </a:pPr>
            <a:r>
              <a:rPr lang="en-US" sz="3399" b="1">
                <a:solidFill>
                  <a:srgbClr val="000000"/>
                </a:solidFill>
                <a:latin typeface="Bricolage Grotesque 28 Bold"/>
                <a:ea typeface="Bricolage Grotesque 28 Bold"/>
                <a:cs typeface="Bricolage Grotesque 28 Bold"/>
                <a:sym typeface="Bricolage Grotesque 28 Bold"/>
              </a:rPr>
              <a:t>Mandatory Items </a:t>
            </a:r>
          </a:p>
          <a:p>
            <a:pPr marL="734059" lvl="1" indent="-367030" algn="l">
              <a:lnSpc>
                <a:spcPts val="4759"/>
              </a:lnSpc>
              <a:buFont typeface="Arial"/>
              <a:buChar char="•"/>
            </a:pPr>
            <a:r>
              <a:rPr lang="en-US" sz="3399">
                <a:solidFill>
                  <a:srgbClr val="000000"/>
                </a:solidFill>
                <a:latin typeface="Bricolage Grotesque 28"/>
                <a:ea typeface="Bricolage Grotesque 28"/>
                <a:cs typeface="Bricolage Grotesque 28"/>
                <a:sym typeface="Bricolage Grotesque 28"/>
              </a:rPr>
              <a:t>Spring Registration $250 due January 25, 2026 @11:59 pm. </a:t>
            </a:r>
          </a:p>
          <a:p>
            <a:pPr marL="734059" lvl="1" indent="-367030" algn="l">
              <a:lnSpc>
                <a:spcPts val="4759"/>
              </a:lnSpc>
              <a:buFont typeface="Arial"/>
              <a:buChar char="•"/>
            </a:pPr>
            <a:r>
              <a:rPr lang="en-US" sz="3399">
                <a:solidFill>
                  <a:srgbClr val="000000"/>
                </a:solidFill>
                <a:latin typeface="Bricolage Grotesque 28"/>
                <a:ea typeface="Bricolage Grotesque 28"/>
                <a:cs typeface="Bricolage Grotesque 28"/>
                <a:sym typeface="Bricolage Grotesque 28"/>
              </a:rPr>
              <a:t>Spring Payment 1 $648 due February 13, 2026 @11:59 pm. </a:t>
            </a:r>
          </a:p>
          <a:p>
            <a:pPr marL="734059" lvl="1" indent="-367030" algn="l">
              <a:lnSpc>
                <a:spcPts val="4759"/>
              </a:lnSpc>
              <a:buFont typeface="Arial"/>
              <a:buChar char="•"/>
            </a:pPr>
            <a:r>
              <a:rPr lang="en-US" sz="3399">
                <a:solidFill>
                  <a:srgbClr val="000000"/>
                </a:solidFill>
                <a:latin typeface="Bricolage Grotesque 28"/>
                <a:ea typeface="Bricolage Grotesque 28"/>
                <a:cs typeface="Bricolage Grotesque 28"/>
                <a:sym typeface="Bricolage Grotesque 28"/>
              </a:rPr>
              <a:t>Spring Payment 2 $649 due March 29, 2026 @ 11:59 pm. </a:t>
            </a:r>
          </a:p>
          <a:p>
            <a:pPr marL="734059" lvl="1" indent="-367030" algn="l">
              <a:lnSpc>
                <a:spcPts val="4759"/>
              </a:lnSpc>
              <a:buFont typeface="Arial"/>
              <a:buChar char="•"/>
            </a:pPr>
            <a:r>
              <a:rPr lang="en-US" sz="3399">
                <a:solidFill>
                  <a:srgbClr val="000000"/>
                </a:solidFill>
                <a:latin typeface="Bricolage Grotesque 28"/>
                <a:ea typeface="Bricolage Grotesque 28"/>
                <a:cs typeface="Bricolage Grotesque 28"/>
                <a:sym typeface="Bricolage Grotesque 28"/>
              </a:rPr>
              <a:t>ERGathon Fundraising Commitment $400 due March 13, 2026 @11:59pm. </a:t>
            </a:r>
          </a:p>
          <a:p>
            <a:pPr marL="734059" lvl="1" indent="-367030" algn="l">
              <a:lnSpc>
                <a:spcPts val="4759"/>
              </a:lnSpc>
              <a:buFont typeface="Arial"/>
              <a:buChar char="•"/>
            </a:pPr>
            <a:r>
              <a:rPr lang="en-US" sz="3399">
                <a:solidFill>
                  <a:srgbClr val="000000"/>
                </a:solidFill>
                <a:latin typeface="Bricolage Grotesque 28"/>
                <a:ea typeface="Bricolage Grotesque 28"/>
                <a:cs typeface="Bricolage Grotesque 28"/>
                <a:sym typeface="Bricolage Grotesque 28"/>
              </a:rPr>
              <a:t>Spiritwear (Mandatory Novice, select items only for Vets) est. $300 for novice due (TBD). </a:t>
            </a:r>
          </a:p>
          <a:p>
            <a:pPr algn="ctr">
              <a:lnSpc>
                <a:spcPts val="4759"/>
              </a:lnSpc>
            </a:pPr>
            <a:r>
              <a:rPr lang="en-US" sz="3399">
                <a:solidFill>
                  <a:srgbClr val="000000"/>
                </a:solidFill>
                <a:latin typeface="Bricolage Grotesque 28"/>
                <a:ea typeface="Bricolage Grotesque 28"/>
                <a:cs typeface="Bricolage Grotesque 28"/>
                <a:sym typeface="Bricolage Grotesque 28"/>
              </a:rPr>
              <a:t>**dates, times, and prices subject to change**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98498" y="-1416424"/>
            <a:ext cx="18684997" cy="14070222"/>
          </a:xfrm>
          <a:custGeom>
            <a:avLst/>
            <a:gdLst/>
            <a:ahLst/>
            <a:cxnLst/>
            <a:rect l="l" t="t" r="r" b="b"/>
            <a:pathLst>
              <a:path w="18684997" h="14070222">
                <a:moveTo>
                  <a:pt x="0" y="0"/>
                </a:moveTo>
                <a:lnTo>
                  <a:pt x="18684996" y="0"/>
                </a:lnTo>
                <a:lnTo>
                  <a:pt x="18684996" y="14070222"/>
                </a:lnTo>
                <a:lnTo>
                  <a:pt x="0" y="14070222"/>
                </a:lnTo>
                <a:lnTo>
                  <a:pt x="0" y="0"/>
                </a:lnTo>
                <a:close/>
              </a:path>
            </a:pathLst>
          </a:custGeom>
          <a:blipFill>
            <a:blip r:embed="rId2">
              <a:alphaModFix amt="9999"/>
            </a:blip>
            <a:stretch>
              <a:fillRect l="-3806" t="-6658" r="-3219" b="-3217"/>
            </a:stretch>
          </a:blipFill>
        </p:spPr>
      </p:sp>
      <p:sp>
        <p:nvSpPr>
          <p:cNvPr id="3" name="TextBox 3"/>
          <p:cNvSpPr txBox="1"/>
          <p:nvPr/>
        </p:nvSpPr>
        <p:spPr>
          <a:xfrm>
            <a:off x="2494359" y="847725"/>
            <a:ext cx="13299281" cy="1576069"/>
          </a:xfrm>
          <a:prstGeom prst="rect">
            <a:avLst/>
          </a:prstGeom>
        </p:spPr>
        <p:txBody>
          <a:bodyPr lIns="0" tIns="0" rIns="0" bIns="0" rtlCol="0" anchor="t">
            <a:spAutoFit/>
          </a:bodyPr>
          <a:lstStyle/>
          <a:p>
            <a:pPr algn="ctr">
              <a:lnSpc>
                <a:spcPts val="12880"/>
              </a:lnSpc>
            </a:pPr>
            <a:r>
              <a:rPr lang="en-US" sz="9200" b="1">
                <a:solidFill>
                  <a:srgbClr val="000000"/>
                </a:solidFill>
                <a:latin typeface="Bricolage Grotesque 28 Bold"/>
                <a:ea typeface="Bricolage Grotesque 28 Bold"/>
                <a:cs typeface="Bricolage Grotesque 28 Bold"/>
                <a:sym typeface="Bricolage Grotesque 28 Bold"/>
              </a:rPr>
              <a:t>Volunteer Requirements</a:t>
            </a:r>
          </a:p>
        </p:txBody>
      </p:sp>
      <p:sp>
        <p:nvSpPr>
          <p:cNvPr id="4" name="TextBox 4"/>
          <p:cNvSpPr txBox="1"/>
          <p:nvPr/>
        </p:nvSpPr>
        <p:spPr>
          <a:xfrm>
            <a:off x="1028700" y="2357119"/>
            <a:ext cx="16230600" cy="7781290"/>
          </a:xfrm>
          <a:prstGeom prst="rect">
            <a:avLst/>
          </a:prstGeom>
        </p:spPr>
        <p:txBody>
          <a:bodyPr lIns="0" tIns="0" rIns="0" bIns="0" rtlCol="0" anchor="t">
            <a:spAutoFit/>
          </a:bodyPr>
          <a:lstStyle/>
          <a:p>
            <a:pPr algn="l">
              <a:lnSpc>
                <a:spcPts val="4759"/>
              </a:lnSpc>
            </a:pPr>
            <a:r>
              <a:rPr lang="en-US" sz="3399" b="1">
                <a:solidFill>
                  <a:srgbClr val="000000"/>
                </a:solidFill>
                <a:latin typeface="Bricolage Grotesque 28 Bold"/>
                <a:ea typeface="Bricolage Grotesque 28 Bold"/>
                <a:cs typeface="Bricolage Grotesque 28 Bold"/>
                <a:sym typeface="Bricolage Grotesque 28 Bold"/>
              </a:rPr>
              <a:t>Student Athletes </a:t>
            </a:r>
            <a:r>
              <a:rPr lang="en-US" sz="3399">
                <a:solidFill>
                  <a:srgbClr val="000000"/>
                </a:solidFill>
                <a:latin typeface="Bricolage Grotesque 28"/>
                <a:ea typeface="Bricolage Grotesque 28"/>
                <a:cs typeface="Bricolage Grotesque 28"/>
                <a:sym typeface="Bricolage Grotesque 28"/>
              </a:rPr>
              <a:t>are required to participation in 4 hours of non-consecutive volunteer hours. Some examples are, but not limited to re-rigging of equipment post regattas, ergathon, boathouse cleanup... Coaches will provide information as opportunities arise.</a:t>
            </a:r>
          </a:p>
          <a:p>
            <a:pPr algn="l">
              <a:lnSpc>
                <a:spcPts val="4759"/>
              </a:lnSpc>
            </a:pPr>
            <a:endParaRPr lang="en-US" sz="3399">
              <a:solidFill>
                <a:srgbClr val="000000"/>
              </a:solidFill>
              <a:latin typeface="Bricolage Grotesque 28"/>
              <a:ea typeface="Bricolage Grotesque 28"/>
              <a:cs typeface="Bricolage Grotesque 28"/>
              <a:sym typeface="Bricolage Grotesque 28"/>
            </a:endParaRPr>
          </a:p>
          <a:p>
            <a:pPr algn="l">
              <a:lnSpc>
                <a:spcPts val="4759"/>
              </a:lnSpc>
            </a:pPr>
            <a:r>
              <a:rPr lang="en-US" sz="3399" b="1">
                <a:solidFill>
                  <a:srgbClr val="000000"/>
                </a:solidFill>
                <a:latin typeface="Bricolage Grotesque 28 Bold"/>
                <a:ea typeface="Bricolage Grotesque 28 Bold"/>
                <a:cs typeface="Bricolage Grotesque 28 Bold"/>
                <a:sym typeface="Bricolage Grotesque 28 Bold"/>
              </a:rPr>
              <a:t>Family member(s) </a:t>
            </a:r>
            <a:r>
              <a:rPr lang="en-US" sz="3399">
                <a:solidFill>
                  <a:srgbClr val="000000"/>
                </a:solidFill>
                <a:latin typeface="Bricolage Grotesque 28"/>
                <a:ea typeface="Bricolage Grotesque 28"/>
                <a:cs typeface="Bricolage Grotesque 28"/>
                <a:sym typeface="Bricolage Grotesque 28"/>
              </a:rPr>
              <a:t>are required to collectively participate in a minimum of 6 hours of non-consecutive volunteer hours per Athlete. Some volunteer examples are, but not limited to, VASRA regatta HQ support, VASRA regatta boat driver, VASRA regatta land support, hospitality coordination, ergathon support... </a:t>
            </a:r>
          </a:p>
          <a:p>
            <a:pPr algn="l">
              <a:lnSpc>
                <a:spcPts val="4759"/>
              </a:lnSpc>
            </a:pPr>
            <a:r>
              <a:rPr lang="en-US" sz="3399">
                <a:solidFill>
                  <a:srgbClr val="000000"/>
                </a:solidFill>
                <a:latin typeface="Bricolage Grotesque 28"/>
                <a:ea typeface="Bricolage Grotesque 28"/>
                <a:cs typeface="Bricolage Grotesque 28"/>
                <a:sym typeface="Bricolage Grotesque 28"/>
              </a:rPr>
              <a:t>Signup links on TeamSnap (under each Regatta date) will provide details on what parent help is needed.  A description of volunteer positions can be found on the RockRidgecrew.com (under FAQs).</a:t>
            </a:r>
          </a:p>
          <a:p>
            <a:pPr algn="l">
              <a:lnSpc>
                <a:spcPts val="4759"/>
              </a:lnSpc>
            </a:pPr>
            <a:endParaRPr lang="en-US" sz="3399">
              <a:solidFill>
                <a:srgbClr val="000000"/>
              </a:solidFill>
              <a:latin typeface="Bricolage Grotesque 28"/>
              <a:ea typeface="Bricolage Grotesque 28"/>
              <a:cs typeface="Bricolage Grotesque 28"/>
              <a:sym typeface="Bricolage Grotesque 28"/>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7B0128"/>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sp>
        <p:nvSpPr>
          <p:cNvPr id="3" name="TextBox 3"/>
          <p:cNvSpPr txBox="1"/>
          <p:nvPr/>
        </p:nvSpPr>
        <p:spPr>
          <a:xfrm>
            <a:off x="4689946" y="1110551"/>
            <a:ext cx="8130751" cy="622935"/>
          </a:xfrm>
          <a:prstGeom prst="rect">
            <a:avLst/>
          </a:prstGeom>
        </p:spPr>
        <p:txBody>
          <a:bodyPr lIns="0" tIns="0" rIns="0" bIns="0" rtlCol="0" anchor="t">
            <a:spAutoFit/>
          </a:bodyPr>
          <a:lstStyle/>
          <a:p>
            <a:pPr algn="ctr">
              <a:lnSpc>
                <a:spcPts val="5040"/>
              </a:lnSpc>
            </a:pPr>
            <a:r>
              <a:rPr lang="en-US" sz="3600">
                <a:solidFill>
                  <a:srgbClr val="000000"/>
                </a:solidFill>
                <a:latin typeface="Bricolage Grotesque 28"/>
                <a:ea typeface="Bricolage Grotesque 28"/>
                <a:cs typeface="Bricolage Grotesque 28"/>
                <a:sym typeface="Bricolage Grotesque 28"/>
              </a:rPr>
              <a:t>2025 White Elephant Christmas Party</a:t>
            </a:r>
            <a:r>
              <a:rPr lang="en-US" sz="3600">
                <a:solidFill>
                  <a:srgbClr val="FFFFFF"/>
                </a:solidFill>
                <a:latin typeface="Bricolage Grotesque 28"/>
                <a:ea typeface="Bricolage Grotesque 28"/>
                <a:cs typeface="Bricolage Grotesque 28"/>
                <a:sym typeface="Bricolage Grotesque 28"/>
              </a:rPr>
              <a: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7B0128"/>
        </a:solidFill>
        <a:effectLst/>
      </p:bgPr>
    </p:bg>
    <p:spTree>
      <p:nvGrpSpPr>
        <p:cNvPr id="1" name=""/>
        <p:cNvGrpSpPr/>
        <p:nvPr/>
      </p:nvGrpSpPr>
      <p:grpSpPr>
        <a:xfrm>
          <a:off x="0" y="0"/>
          <a:ext cx="0" cy="0"/>
          <a:chOff x="0" y="0"/>
          <a:chExt cx="0" cy="0"/>
        </a:xfrm>
      </p:grpSpPr>
      <p:sp>
        <p:nvSpPr>
          <p:cNvPr id="2" name="Freeform 2"/>
          <p:cNvSpPr/>
          <p:nvPr/>
        </p:nvSpPr>
        <p:spPr>
          <a:xfrm>
            <a:off x="257915" y="1028700"/>
            <a:ext cx="8743570" cy="5825403"/>
          </a:xfrm>
          <a:custGeom>
            <a:avLst/>
            <a:gdLst/>
            <a:ahLst/>
            <a:cxnLst/>
            <a:rect l="l" t="t" r="r" b="b"/>
            <a:pathLst>
              <a:path w="8743570" h="5825403">
                <a:moveTo>
                  <a:pt x="0" y="0"/>
                </a:moveTo>
                <a:lnTo>
                  <a:pt x="8743570" y="0"/>
                </a:lnTo>
                <a:lnTo>
                  <a:pt x="8743570" y="5825403"/>
                </a:lnTo>
                <a:lnTo>
                  <a:pt x="0" y="5825403"/>
                </a:lnTo>
                <a:lnTo>
                  <a:pt x="0" y="0"/>
                </a:lnTo>
                <a:close/>
              </a:path>
            </a:pathLst>
          </a:custGeom>
          <a:blipFill>
            <a:blip r:embed="rId2"/>
            <a:stretch>
              <a:fillRect/>
            </a:stretch>
          </a:blipFill>
        </p:spPr>
      </p:sp>
      <p:sp>
        <p:nvSpPr>
          <p:cNvPr id="3" name="Freeform 3"/>
          <p:cNvSpPr/>
          <p:nvPr/>
        </p:nvSpPr>
        <p:spPr>
          <a:xfrm>
            <a:off x="9350091" y="1028700"/>
            <a:ext cx="8743570" cy="5825403"/>
          </a:xfrm>
          <a:custGeom>
            <a:avLst/>
            <a:gdLst/>
            <a:ahLst/>
            <a:cxnLst/>
            <a:rect l="l" t="t" r="r" b="b"/>
            <a:pathLst>
              <a:path w="8743570" h="5825403">
                <a:moveTo>
                  <a:pt x="0" y="0"/>
                </a:moveTo>
                <a:lnTo>
                  <a:pt x="8743570" y="0"/>
                </a:lnTo>
                <a:lnTo>
                  <a:pt x="8743570" y="5825403"/>
                </a:lnTo>
                <a:lnTo>
                  <a:pt x="0" y="5825403"/>
                </a:lnTo>
                <a:lnTo>
                  <a:pt x="0" y="0"/>
                </a:lnTo>
                <a:close/>
              </a:path>
            </a:pathLst>
          </a:custGeom>
          <a:blipFill>
            <a:blip r:embed="rId3"/>
            <a:stretch>
              <a:fillRect/>
            </a:stretch>
          </a:blipFill>
        </p:spPr>
      </p:sp>
      <p:sp>
        <p:nvSpPr>
          <p:cNvPr id="4" name="TextBox 4"/>
          <p:cNvSpPr txBox="1"/>
          <p:nvPr/>
        </p:nvSpPr>
        <p:spPr>
          <a:xfrm>
            <a:off x="5078625" y="8488296"/>
            <a:ext cx="8130751" cy="622935"/>
          </a:xfrm>
          <a:prstGeom prst="rect">
            <a:avLst/>
          </a:prstGeom>
        </p:spPr>
        <p:txBody>
          <a:bodyPr lIns="0" tIns="0" rIns="0" bIns="0" rtlCol="0" anchor="t">
            <a:spAutoFit/>
          </a:bodyPr>
          <a:lstStyle/>
          <a:p>
            <a:pPr algn="ctr">
              <a:lnSpc>
                <a:spcPts val="5040"/>
              </a:lnSpc>
            </a:pPr>
            <a:r>
              <a:rPr lang="en-US" sz="3600">
                <a:solidFill>
                  <a:srgbClr val="FFFFFF"/>
                </a:solidFill>
                <a:latin typeface="Bricolage Grotesque 28"/>
                <a:ea typeface="Bricolage Grotesque 28"/>
                <a:cs typeface="Bricolage Grotesque 28"/>
                <a:sym typeface="Bricolage Grotesque 28"/>
              </a:rPr>
              <a:t>2024 Banquet</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7B0128"/>
        </a:solidFill>
        <a:effectLst/>
      </p:bgPr>
    </p:bg>
    <p:spTree>
      <p:nvGrpSpPr>
        <p:cNvPr id="1" name=""/>
        <p:cNvGrpSpPr/>
        <p:nvPr/>
      </p:nvGrpSpPr>
      <p:grpSpPr>
        <a:xfrm>
          <a:off x="0" y="0"/>
          <a:ext cx="0" cy="0"/>
          <a:chOff x="0" y="0"/>
          <a:chExt cx="0" cy="0"/>
        </a:xfrm>
      </p:grpSpPr>
      <p:sp>
        <p:nvSpPr>
          <p:cNvPr id="2" name="Freeform 2"/>
          <p:cNvSpPr/>
          <p:nvPr/>
        </p:nvSpPr>
        <p:spPr>
          <a:xfrm>
            <a:off x="840454" y="649098"/>
            <a:ext cx="7200875" cy="4800583"/>
          </a:xfrm>
          <a:custGeom>
            <a:avLst/>
            <a:gdLst/>
            <a:ahLst/>
            <a:cxnLst/>
            <a:rect l="l" t="t" r="r" b="b"/>
            <a:pathLst>
              <a:path w="7200875" h="4800583">
                <a:moveTo>
                  <a:pt x="0" y="0"/>
                </a:moveTo>
                <a:lnTo>
                  <a:pt x="7200875" y="0"/>
                </a:lnTo>
                <a:lnTo>
                  <a:pt x="7200875" y="4800583"/>
                </a:lnTo>
                <a:lnTo>
                  <a:pt x="0" y="4800583"/>
                </a:lnTo>
                <a:lnTo>
                  <a:pt x="0" y="0"/>
                </a:lnTo>
                <a:close/>
              </a:path>
            </a:pathLst>
          </a:custGeom>
          <a:blipFill>
            <a:blip r:embed="rId2"/>
            <a:stretch>
              <a:fillRect/>
            </a:stretch>
          </a:blipFill>
        </p:spPr>
      </p:sp>
      <p:sp>
        <p:nvSpPr>
          <p:cNvPr id="3" name="Freeform 3"/>
          <p:cNvSpPr/>
          <p:nvPr/>
        </p:nvSpPr>
        <p:spPr>
          <a:xfrm>
            <a:off x="335622" y="4442968"/>
            <a:ext cx="8210540" cy="5470272"/>
          </a:xfrm>
          <a:custGeom>
            <a:avLst/>
            <a:gdLst/>
            <a:ahLst/>
            <a:cxnLst/>
            <a:rect l="l" t="t" r="r" b="b"/>
            <a:pathLst>
              <a:path w="8210540" h="5470272">
                <a:moveTo>
                  <a:pt x="0" y="0"/>
                </a:moveTo>
                <a:lnTo>
                  <a:pt x="8210540" y="0"/>
                </a:lnTo>
                <a:lnTo>
                  <a:pt x="8210540" y="5470273"/>
                </a:lnTo>
                <a:lnTo>
                  <a:pt x="0" y="5470273"/>
                </a:lnTo>
                <a:lnTo>
                  <a:pt x="0" y="0"/>
                </a:lnTo>
                <a:close/>
              </a:path>
            </a:pathLst>
          </a:custGeom>
          <a:blipFill>
            <a:blip r:embed="rId3"/>
            <a:stretch>
              <a:fillRect/>
            </a:stretch>
          </a:blipFill>
        </p:spPr>
      </p:sp>
      <p:sp>
        <p:nvSpPr>
          <p:cNvPr id="4" name="Freeform 4"/>
          <p:cNvSpPr/>
          <p:nvPr/>
        </p:nvSpPr>
        <p:spPr>
          <a:xfrm>
            <a:off x="7814455" y="896614"/>
            <a:ext cx="7397807" cy="4928789"/>
          </a:xfrm>
          <a:custGeom>
            <a:avLst/>
            <a:gdLst/>
            <a:ahLst/>
            <a:cxnLst/>
            <a:rect l="l" t="t" r="r" b="b"/>
            <a:pathLst>
              <a:path w="7397807" h="4928789">
                <a:moveTo>
                  <a:pt x="0" y="0"/>
                </a:moveTo>
                <a:lnTo>
                  <a:pt x="7397807" y="0"/>
                </a:lnTo>
                <a:lnTo>
                  <a:pt x="7397807" y="4928789"/>
                </a:lnTo>
                <a:lnTo>
                  <a:pt x="0" y="4928789"/>
                </a:lnTo>
                <a:lnTo>
                  <a:pt x="0" y="0"/>
                </a:lnTo>
                <a:close/>
              </a:path>
            </a:pathLst>
          </a:custGeom>
          <a:blipFill>
            <a:blip r:embed="rId4"/>
            <a:stretch>
              <a:fillRect t="-31" b="-31"/>
            </a:stretch>
          </a:blipFill>
        </p:spPr>
      </p:sp>
      <p:sp>
        <p:nvSpPr>
          <p:cNvPr id="5" name="Freeform 5"/>
          <p:cNvSpPr/>
          <p:nvPr/>
        </p:nvSpPr>
        <p:spPr>
          <a:xfrm>
            <a:off x="7814455" y="5040285"/>
            <a:ext cx="7586250" cy="5054339"/>
          </a:xfrm>
          <a:custGeom>
            <a:avLst/>
            <a:gdLst/>
            <a:ahLst/>
            <a:cxnLst/>
            <a:rect l="l" t="t" r="r" b="b"/>
            <a:pathLst>
              <a:path w="7586250" h="5054339">
                <a:moveTo>
                  <a:pt x="0" y="0"/>
                </a:moveTo>
                <a:lnTo>
                  <a:pt x="7586250" y="0"/>
                </a:lnTo>
                <a:lnTo>
                  <a:pt x="7586250" y="5054339"/>
                </a:lnTo>
                <a:lnTo>
                  <a:pt x="0" y="5054339"/>
                </a:lnTo>
                <a:lnTo>
                  <a:pt x="0" y="0"/>
                </a:lnTo>
                <a:close/>
              </a:path>
            </a:pathLst>
          </a:custGeom>
          <a:blipFill>
            <a:blip r:embed="rId5"/>
            <a:stretch>
              <a:fillRect t="-31" b="-31"/>
            </a:stretch>
          </a:blipFill>
        </p:spPr>
      </p:sp>
      <p:sp>
        <p:nvSpPr>
          <p:cNvPr id="6" name="Freeform 6"/>
          <p:cNvSpPr/>
          <p:nvPr/>
        </p:nvSpPr>
        <p:spPr>
          <a:xfrm>
            <a:off x="14181083" y="1788539"/>
            <a:ext cx="3658214" cy="6503492"/>
          </a:xfrm>
          <a:custGeom>
            <a:avLst/>
            <a:gdLst/>
            <a:ahLst/>
            <a:cxnLst/>
            <a:rect l="l" t="t" r="r" b="b"/>
            <a:pathLst>
              <a:path w="3658214" h="6503492">
                <a:moveTo>
                  <a:pt x="0" y="0"/>
                </a:moveTo>
                <a:lnTo>
                  <a:pt x="3658214" y="0"/>
                </a:lnTo>
                <a:lnTo>
                  <a:pt x="3658214" y="6503491"/>
                </a:lnTo>
                <a:lnTo>
                  <a:pt x="0" y="6503491"/>
                </a:lnTo>
                <a:lnTo>
                  <a:pt x="0" y="0"/>
                </a:lnTo>
                <a:close/>
              </a:path>
            </a:pathLst>
          </a:custGeom>
          <a:blipFill>
            <a:blip r:embed="rId6"/>
            <a:stretch>
              <a:fillRect/>
            </a:stretch>
          </a:blipFill>
        </p:spPr>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98498" y="-1416424"/>
            <a:ext cx="18684997" cy="14070222"/>
          </a:xfrm>
          <a:custGeom>
            <a:avLst/>
            <a:gdLst/>
            <a:ahLst/>
            <a:cxnLst/>
            <a:rect l="l" t="t" r="r" b="b"/>
            <a:pathLst>
              <a:path w="18684997" h="14070222">
                <a:moveTo>
                  <a:pt x="0" y="0"/>
                </a:moveTo>
                <a:lnTo>
                  <a:pt x="18684996" y="0"/>
                </a:lnTo>
                <a:lnTo>
                  <a:pt x="18684996" y="14070222"/>
                </a:lnTo>
                <a:lnTo>
                  <a:pt x="0" y="14070222"/>
                </a:lnTo>
                <a:lnTo>
                  <a:pt x="0" y="0"/>
                </a:lnTo>
                <a:close/>
              </a:path>
            </a:pathLst>
          </a:custGeom>
          <a:blipFill>
            <a:blip r:embed="rId2">
              <a:alphaModFix amt="9999"/>
            </a:blip>
            <a:stretch>
              <a:fillRect l="-3806" t="-6658" r="-3219" b="-3217"/>
            </a:stretch>
          </a:blipFill>
        </p:spPr>
      </p:sp>
      <p:sp>
        <p:nvSpPr>
          <p:cNvPr id="3" name="TextBox 3"/>
          <p:cNvSpPr txBox="1"/>
          <p:nvPr/>
        </p:nvSpPr>
        <p:spPr>
          <a:xfrm>
            <a:off x="6180162" y="4286250"/>
            <a:ext cx="5927675" cy="1543050"/>
          </a:xfrm>
          <a:prstGeom prst="rect">
            <a:avLst/>
          </a:prstGeom>
        </p:spPr>
        <p:txBody>
          <a:bodyPr lIns="0" tIns="0" rIns="0" bIns="0" rtlCol="0" anchor="t">
            <a:spAutoFit/>
          </a:bodyPr>
          <a:lstStyle/>
          <a:p>
            <a:pPr algn="ctr">
              <a:lnSpc>
                <a:spcPts val="12599"/>
              </a:lnSpc>
            </a:pPr>
            <a:r>
              <a:rPr lang="en-US" sz="9000" b="1">
                <a:solidFill>
                  <a:srgbClr val="000000"/>
                </a:solidFill>
                <a:latin typeface="Bricolage Grotesque 28 Ultra-Bold"/>
                <a:ea typeface="Bricolage Grotesque 28 Ultra-Bold"/>
                <a:cs typeface="Bricolage Grotesque 28 Ultra-Bold"/>
                <a:sym typeface="Bricolage Grotesque 28 Ultra-Bold"/>
              </a:rPr>
              <a:t>Questions?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98498" y="-1416424"/>
            <a:ext cx="18684997" cy="14070222"/>
          </a:xfrm>
          <a:custGeom>
            <a:avLst/>
            <a:gdLst/>
            <a:ahLst/>
            <a:cxnLst/>
            <a:rect l="l" t="t" r="r" b="b"/>
            <a:pathLst>
              <a:path w="18684997" h="14070222">
                <a:moveTo>
                  <a:pt x="0" y="0"/>
                </a:moveTo>
                <a:lnTo>
                  <a:pt x="18684996" y="0"/>
                </a:lnTo>
                <a:lnTo>
                  <a:pt x="18684996" y="14070222"/>
                </a:lnTo>
                <a:lnTo>
                  <a:pt x="0" y="14070222"/>
                </a:lnTo>
                <a:lnTo>
                  <a:pt x="0" y="0"/>
                </a:lnTo>
                <a:close/>
              </a:path>
            </a:pathLst>
          </a:custGeom>
          <a:blipFill>
            <a:blip r:embed="rId2">
              <a:alphaModFix amt="9999"/>
            </a:blip>
            <a:stretch>
              <a:fillRect l="-3806" t="-6658" r="-3219" b="-3217"/>
            </a:stretch>
          </a:blipFill>
        </p:spPr>
      </p:sp>
      <p:sp>
        <p:nvSpPr>
          <p:cNvPr id="3" name="TextBox 3"/>
          <p:cNvSpPr txBox="1"/>
          <p:nvPr/>
        </p:nvSpPr>
        <p:spPr>
          <a:xfrm>
            <a:off x="6185892" y="4286250"/>
            <a:ext cx="5916216" cy="1543050"/>
          </a:xfrm>
          <a:prstGeom prst="rect">
            <a:avLst/>
          </a:prstGeom>
        </p:spPr>
        <p:txBody>
          <a:bodyPr lIns="0" tIns="0" rIns="0" bIns="0" rtlCol="0" anchor="t">
            <a:spAutoFit/>
          </a:bodyPr>
          <a:lstStyle/>
          <a:p>
            <a:pPr algn="ctr">
              <a:lnSpc>
                <a:spcPts val="12599"/>
              </a:lnSpc>
            </a:pPr>
            <a:r>
              <a:rPr lang="en-US" sz="9000" b="1">
                <a:solidFill>
                  <a:srgbClr val="000000"/>
                </a:solidFill>
                <a:latin typeface="Bricolage Grotesque 28 Ultra-Bold"/>
                <a:ea typeface="Bricolage Grotesque 28 Ultra-Bold"/>
                <a:cs typeface="Bricolage Grotesque 28 Ultra-Bold"/>
                <a:sym typeface="Bricolage Grotesque 28 Ultra-Bold"/>
              </a:rPr>
              <a:t>Thank you!</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98498" y="-1416424"/>
            <a:ext cx="18684997" cy="14070222"/>
          </a:xfrm>
          <a:custGeom>
            <a:avLst/>
            <a:gdLst/>
            <a:ahLst/>
            <a:cxnLst/>
            <a:rect l="l" t="t" r="r" b="b"/>
            <a:pathLst>
              <a:path w="18684997" h="14070222">
                <a:moveTo>
                  <a:pt x="0" y="0"/>
                </a:moveTo>
                <a:lnTo>
                  <a:pt x="18684996" y="0"/>
                </a:lnTo>
                <a:lnTo>
                  <a:pt x="18684996" y="14070222"/>
                </a:lnTo>
                <a:lnTo>
                  <a:pt x="0" y="14070222"/>
                </a:lnTo>
                <a:lnTo>
                  <a:pt x="0" y="0"/>
                </a:lnTo>
                <a:close/>
              </a:path>
            </a:pathLst>
          </a:custGeom>
          <a:blipFill>
            <a:blip r:embed="rId2">
              <a:alphaModFix amt="9999"/>
            </a:blip>
            <a:stretch>
              <a:fillRect l="-3806" t="-6658" r="-3219" b="-3217"/>
            </a:stretch>
          </a:blipFill>
        </p:spPr>
      </p:sp>
      <p:sp>
        <p:nvSpPr>
          <p:cNvPr id="3" name="TextBox 3"/>
          <p:cNvSpPr txBox="1"/>
          <p:nvPr/>
        </p:nvSpPr>
        <p:spPr>
          <a:xfrm>
            <a:off x="7057802" y="847725"/>
            <a:ext cx="4172396" cy="3204844"/>
          </a:xfrm>
          <a:prstGeom prst="rect">
            <a:avLst/>
          </a:prstGeom>
        </p:spPr>
        <p:txBody>
          <a:bodyPr lIns="0" tIns="0" rIns="0" bIns="0" rtlCol="0" anchor="t">
            <a:spAutoFit/>
          </a:bodyPr>
          <a:lstStyle/>
          <a:p>
            <a:pPr algn="ctr">
              <a:lnSpc>
                <a:spcPts val="12880"/>
              </a:lnSpc>
            </a:pPr>
            <a:r>
              <a:rPr lang="en-US" sz="9200" b="1">
                <a:solidFill>
                  <a:srgbClr val="000000"/>
                </a:solidFill>
                <a:latin typeface="Bricolage Grotesque 28 Bold"/>
                <a:ea typeface="Bricolage Grotesque 28 Bold"/>
                <a:cs typeface="Bricolage Grotesque 28 Bold"/>
                <a:sym typeface="Bricolage Grotesque 28 Bold"/>
              </a:rPr>
              <a:t>Agenda</a:t>
            </a:r>
          </a:p>
          <a:p>
            <a:pPr algn="ctr">
              <a:lnSpc>
                <a:spcPts val="12880"/>
              </a:lnSpc>
            </a:pPr>
            <a:endParaRPr lang="en-US" sz="9200" b="1">
              <a:solidFill>
                <a:srgbClr val="000000"/>
              </a:solidFill>
              <a:latin typeface="Bricolage Grotesque 28 Bold"/>
              <a:ea typeface="Bricolage Grotesque 28 Bold"/>
              <a:cs typeface="Bricolage Grotesque 28 Bold"/>
              <a:sym typeface="Bricolage Grotesque 28 Bold"/>
            </a:endParaRPr>
          </a:p>
        </p:txBody>
      </p:sp>
      <p:sp>
        <p:nvSpPr>
          <p:cNvPr id="4" name="TextBox 4"/>
          <p:cNvSpPr txBox="1"/>
          <p:nvPr/>
        </p:nvSpPr>
        <p:spPr>
          <a:xfrm>
            <a:off x="1028700" y="3277235"/>
            <a:ext cx="16230600" cy="4780915"/>
          </a:xfrm>
          <a:prstGeom prst="rect">
            <a:avLst/>
          </a:prstGeom>
        </p:spPr>
        <p:txBody>
          <a:bodyPr lIns="0" tIns="0" rIns="0" bIns="0" rtlCol="0" anchor="t">
            <a:spAutoFit/>
          </a:bodyPr>
          <a:lstStyle/>
          <a:p>
            <a:pPr algn="ctr">
              <a:lnSpc>
                <a:spcPts val="4759"/>
              </a:lnSpc>
            </a:pPr>
            <a:r>
              <a:rPr lang="en-US" sz="3399">
                <a:solidFill>
                  <a:srgbClr val="000000"/>
                </a:solidFill>
                <a:latin typeface="Bricolage Grotesque 28"/>
                <a:ea typeface="Bricolage Grotesque 28"/>
                <a:cs typeface="Bricolage Grotesque 28"/>
                <a:sym typeface="Bricolage Grotesque 28"/>
              </a:rPr>
              <a:t>Rock Ridge Crew Overview</a:t>
            </a:r>
          </a:p>
          <a:p>
            <a:pPr algn="ctr">
              <a:lnSpc>
                <a:spcPts val="4759"/>
              </a:lnSpc>
            </a:pPr>
            <a:r>
              <a:rPr lang="en-US" sz="3399">
                <a:solidFill>
                  <a:srgbClr val="000000"/>
                </a:solidFill>
                <a:latin typeface="Bricolage Grotesque 28"/>
                <a:ea typeface="Bricolage Grotesque 28"/>
                <a:cs typeface="Bricolage Grotesque 28"/>
                <a:sym typeface="Bricolage Grotesque 28"/>
              </a:rPr>
              <a:t>Mission</a:t>
            </a:r>
          </a:p>
          <a:p>
            <a:pPr algn="ctr">
              <a:lnSpc>
                <a:spcPts val="4759"/>
              </a:lnSpc>
            </a:pPr>
            <a:r>
              <a:rPr lang="en-US" sz="3399">
                <a:solidFill>
                  <a:srgbClr val="000000"/>
                </a:solidFill>
                <a:latin typeface="Bricolage Grotesque 28"/>
                <a:ea typeface="Bricolage Grotesque 28"/>
                <a:cs typeface="Bricolage Grotesque 28"/>
                <a:sym typeface="Bricolage Grotesque 28"/>
              </a:rPr>
              <a:t>History of Rowing</a:t>
            </a:r>
          </a:p>
          <a:p>
            <a:pPr algn="ctr">
              <a:lnSpc>
                <a:spcPts val="4759"/>
              </a:lnSpc>
            </a:pPr>
            <a:r>
              <a:rPr lang="en-US" sz="3399">
                <a:solidFill>
                  <a:srgbClr val="000000"/>
                </a:solidFill>
                <a:latin typeface="Bricolage Grotesque 28"/>
                <a:ea typeface="Bricolage Grotesque 28"/>
                <a:cs typeface="Bricolage Grotesque 28"/>
                <a:sym typeface="Bricolage Grotesque 28"/>
              </a:rPr>
              <a:t>Board Members, Coaches, and Captains </a:t>
            </a:r>
          </a:p>
          <a:p>
            <a:pPr algn="ctr">
              <a:lnSpc>
                <a:spcPts val="4759"/>
              </a:lnSpc>
            </a:pPr>
            <a:r>
              <a:rPr lang="en-US" sz="3399">
                <a:solidFill>
                  <a:srgbClr val="000000"/>
                </a:solidFill>
                <a:latin typeface="Bricolage Grotesque 28"/>
                <a:ea typeface="Bricolage Grotesque 28"/>
                <a:cs typeface="Bricolage Grotesque 28"/>
                <a:sym typeface="Bricolage Grotesque 28"/>
              </a:rPr>
              <a:t>2026 Spring Crew Calendar  </a:t>
            </a:r>
          </a:p>
          <a:p>
            <a:pPr algn="ctr">
              <a:lnSpc>
                <a:spcPts val="4759"/>
              </a:lnSpc>
            </a:pPr>
            <a:r>
              <a:rPr lang="en-US" sz="3399">
                <a:solidFill>
                  <a:srgbClr val="000000"/>
                </a:solidFill>
                <a:latin typeface="Bricolage Grotesque 28"/>
                <a:ea typeface="Bricolage Grotesque 28"/>
                <a:cs typeface="Bricolage Grotesque 28"/>
                <a:sym typeface="Bricolage Grotesque 28"/>
              </a:rPr>
              <a:t>Cost of Spring Season</a:t>
            </a:r>
          </a:p>
          <a:p>
            <a:pPr algn="ctr">
              <a:lnSpc>
                <a:spcPts val="4759"/>
              </a:lnSpc>
            </a:pPr>
            <a:r>
              <a:rPr lang="en-US" sz="3399">
                <a:solidFill>
                  <a:srgbClr val="000000"/>
                </a:solidFill>
                <a:latin typeface="Bricolage Grotesque 28"/>
                <a:ea typeface="Bricolage Grotesque 28"/>
                <a:cs typeface="Bricolage Grotesque 28"/>
                <a:sym typeface="Bricolage Grotesque 28"/>
              </a:rPr>
              <a:t>Volunteer Requirements</a:t>
            </a:r>
          </a:p>
          <a:p>
            <a:pPr algn="ctr">
              <a:lnSpc>
                <a:spcPts val="4759"/>
              </a:lnSpc>
            </a:pPr>
            <a:r>
              <a:rPr lang="en-US" sz="3399">
                <a:solidFill>
                  <a:srgbClr val="000000"/>
                </a:solidFill>
                <a:latin typeface="Bricolage Grotesque 28"/>
                <a:ea typeface="Bricolage Grotesque 28"/>
                <a:cs typeface="Bricolage Grotesque 28"/>
                <a:sym typeface="Bricolage Grotesque 28"/>
              </a:rPr>
              <a:t>Questions and Answers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98498" y="-1416424"/>
            <a:ext cx="18684997" cy="14070222"/>
          </a:xfrm>
          <a:custGeom>
            <a:avLst/>
            <a:gdLst/>
            <a:ahLst/>
            <a:cxnLst/>
            <a:rect l="l" t="t" r="r" b="b"/>
            <a:pathLst>
              <a:path w="18684997" h="14070222">
                <a:moveTo>
                  <a:pt x="0" y="0"/>
                </a:moveTo>
                <a:lnTo>
                  <a:pt x="18684996" y="0"/>
                </a:lnTo>
                <a:lnTo>
                  <a:pt x="18684996" y="14070222"/>
                </a:lnTo>
                <a:lnTo>
                  <a:pt x="0" y="14070222"/>
                </a:lnTo>
                <a:lnTo>
                  <a:pt x="0" y="0"/>
                </a:lnTo>
                <a:close/>
              </a:path>
            </a:pathLst>
          </a:custGeom>
          <a:blipFill>
            <a:blip r:embed="rId2">
              <a:alphaModFix amt="9999"/>
            </a:blip>
            <a:stretch>
              <a:fillRect l="-3806" t="-6658" r="-3219" b="-3217"/>
            </a:stretch>
          </a:blipFill>
        </p:spPr>
      </p:sp>
      <p:sp>
        <p:nvSpPr>
          <p:cNvPr id="3" name="TextBox 3"/>
          <p:cNvSpPr txBox="1"/>
          <p:nvPr/>
        </p:nvSpPr>
        <p:spPr>
          <a:xfrm>
            <a:off x="6571134" y="847725"/>
            <a:ext cx="5145732" cy="3204844"/>
          </a:xfrm>
          <a:prstGeom prst="rect">
            <a:avLst/>
          </a:prstGeom>
        </p:spPr>
        <p:txBody>
          <a:bodyPr lIns="0" tIns="0" rIns="0" bIns="0" rtlCol="0" anchor="t">
            <a:spAutoFit/>
          </a:bodyPr>
          <a:lstStyle/>
          <a:p>
            <a:pPr algn="ctr">
              <a:lnSpc>
                <a:spcPts val="12880"/>
              </a:lnSpc>
            </a:pPr>
            <a:r>
              <a:rPr lang="en-US" sz="9200" b="1">
                <a:solidFill>
                  <a:srgbClr val="000000"/>
                </a:solidFill>
                <a:latin typeface="Bricolage Grotesque 28 Bold"/>
                <a:ea typeface="Bricolage Grotesque 28 Bold"/>
                <a:cs typeface="Bricolage Grotesque 28 Bold"/>
                <a:sym typeface="Bricolage Grotesque 28 Bold"/>
              </a:rPr>
              <a:t>Overview</a:t>
            </a:r>
          </a:p>
          <a:p>
            <a:pPr algn="ctr">
              <a:lnSpc>
                <a:spcPts val="12880"/>
              </a:lnSpc>
            </a:pPr>
            <a:endParaRPr lang="en-US" sz="9200" b="1">
              <a:solidFill>
                <a:srgbClr val="000000"/>
              </a:solidFill>
              <a:latin typeface="Bricolage Grotesque 28 Bold"/>
              <a:ea typeface="Bricolage Grotesque 28 Bold"/>
              <a:cs typeface="Bricolage Grotesque 28 Bold"/>
              <a:sym typeface="Bricolage Grotesque 28 Bold"/>
            </a:endParaRPr>
          </a:p>
        </p:txBody>
      </p:sp>
      <p:sp>
        <p:nvSpPr>
          <p:cNvPr id="4" name="TextBox 4"/>
          <p:cNvSpPr txBox="1"/>
          <p:nvPr/>
        </p:nvSpPr>
        <p:spPr>
          <a:xfrm>
            <a:off x="1028700" y="3277235"/>
            <a:ext cx="16230600" cy="5981065"/>
          </a:xfrm>
          <a:prstGeom prst="rect">
            <a:avLst/>
          </a:prstGeom>
        </p:spPr>
        <p:txBody>
          <a:bodyPr lIns="0" tIns="0" rIns="0" bIns="0" rtlCol="0" anchor="t">
            <a:spAutoFit/>
          </a:bodyPr>
          <a:lstStyle/>
          <a:p>
            <a:pPr algn="l">
              <a:lnSpc>
                <a:spcPts val="4759"/>
              </a:lnSpc>
            </a:pPr>
            <a:r>
              <a:rPr lang="en-US" sz="3399">
                <a:solidFill>
                  <a:srgbClr val="000000"/>
                </a:solidFill>
                <a:latin typeface="Bricolage Grotesque 28"/>
                <a:ea typeface="Bricolage Grotesque 28"/>
                <a:cs typeface="Bricolage Grotesque 28"/>
                <a:sym typeface="Bricolage Grotesque 28"/>
              </a:rPr>
              <a:t>Rock Ridge Rowing, Inc. is the parent booster organization supporting Rock Ridge Crew. Rock Ridge Rowing, Inc. is a non-for-profit [501(c)(3)] organization.</a:t>
            </a:r>
          </a:p>
          <a:p>
            <a:pPr algn="l">
              <a:lnSpc>
                <a:spcPts val="4759"/>
              </a:lnSpc>
            </a:pPr>
            <a:endParaRPr lang="en-US" sz="3399">
              <a:solidFill>
                <a:srgbClr val="000000"/>
              </a:solidFill>
              <a:latin typeface="Bricolage Grotesque 28"/>
              <a:ea typeface="Bricolage Grotesque 28"/>
              <a:cs typeface="Bricolage Grotesque 28"/>
              <a:sym typeface="Bricolage Grotesque 28"/>
            </a:endParaRPr>
          </a:p>
          <a:p>
            <a:pPr marL="734059" lvl="1" indent="-367030" algn="l">
              <a:lnSpc>
                <a:spcPts val="4759"/>
              </a:lnSpc>
              <a:buFont typeface="Arial"/>
              <a:buChar char="•"/>
            </a:pPr>
            <a:r>
              <a:rPr lang="en-US" sz="3399">
                <a:solidFill>
                  <a:srgbClr val="000000"/>
                </a:solidFill>
                <a:latin typeface="Bricolage Grotesque 28"/>
                <a:ea typeface="Bricolage Grotesque 28"/>
                <a:cs typeface="Bricolage Grotesque 28"/>
                <a:sym typeface="Bricolage Grotesque 28"/>
              </a:rPr>
              <a:t>Rock Ridge Crew is the student scholastic rowing team of Rock Ridge High School in Loudoun County, Virginia, established in 2014. </a:t>
            </a:r>
          </a:p>
          <a:p>
            <a:pPr marL="734059" lvl="1" indent="-367030" algn="l">
              <a:lnSpc>
                <a:spcPts val="4759"/>
              </a:lnSpc>
              <a:buFont typeface="Arial"/>
              <a:buChar char="•"/>
            </a:pPr>
            <a:r>
              <a:rPr lang="en-US" sz="3399">
                <a:solidFill>
                  <a:srgbClr val="000000"/>
                </a:solidFill>
                <a:latin typeface="Bricolage Grotesque 28"/>
                <a:ea typeface="Bricolage Grotesque 28"/>
                <a:cs typeface="Bricolage Grotesque 28"/>
                <a:sym typeface="Bricolage Grotesque 28"/>
              </a:rPr>
              <a:t>Upper Potomac Rowing is a sub-organization of Rock Ridge Rowing allowing for non-Rock Ridge High School students to participate in rowing during the off-season. </a:t>
            </a:r>
          </a:p>
          <a:p>
            <a:pPr marL="1468119" lvl="2" indent="-489373" algn="l">
              <a:lnSpc>
                <a:spcPts val="4759"/>
              </a:lnSpc>
              <a:buFont typeface="Arial"/>
              <a:buChar char="⚬"/>
            </a:pPr>
            <a:r>
              <a:rPr lang="en-US" sz="3399">
                <a:solidFill>
                  <a:srgbClr val="000000"/>
                </a:solidFill>
                <a:latin typeface="Bricolage Grotesque 28"/>
                <a:ea typeface="Bricolage Grotesque 28"/>
                <a:cs typeface="Bricolage Grotesque 28"/>
                <a:sym typeface="Bricolage Grotesque 28"/>
              </a:rPr>
              <a:t>The vision is to promote and develop amateur rowing as a sport at Rock Ridge High School and in Loudoun County.</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98498" y="-1416424"/>
            <a:ext cx="18684997" cy="14070222"/>
          </a:xfrm>
          <a:custGeom>
            <a:avLst/>
            <a:gdLst/>
            <a:ahLst/>
            <a:cxnLst/>
            <a:rect l="l" t="t" r="r" b="b"/>
            <a:pathLst>
              <a:path w="18684997" h="14070222">
                <a:moveTo>
                  <a:pt x="0" y="0"/>
                </a:moveTo>
                <a:lnTo>
                  <a:pt x="18684996" y="0"/>
                </a:lnTo>
                <a:lnTo>
                  <a:pt x="18684996" y="14070222"/>
                </a:lnTo>
                <a:lnTo>
                  <a:pt x="0" y="14070222"/>
                </a:lnTo>
                <a:lnTo>
                  <a:pt x="0" y="0"/>
                </a:lnTo>
                <a:close/>
              </a:path>
            </a:pathLst>
          </a:custGeom>
          <a:blipFill>
            <a:blip r:embed="rId2">
              <a:alphaModFix amt="9999"/>
            </a:blip>
            <a:stretch>
              <a:fillRect l="-3806" t="-6658" r="-3219" b="-3217"/>
            </a:stretch>
          </a:blipFill>
        </p:spPr>
      </p:sp>
      <p:sp>
        <p:nvSpPr>
          <p:cNvPr id="3" name="TextBox 3"/>
          <p:cNvSpPr txBox="1"/>
          <p:nvPr/>
        </p:nvSpPr>
        <p:spPr>
          <a:xfrm>
            <a:off x="1028700" y="3277235"/>
            <a:ext cx="16230600" cy="4780915"/>
          </a:xfrm>
          <a:prstGeom prst="rect">
            <a:avLst/>
          </a:prstGeom>
        </p:spPr>
        <p:txBody>
          <a:bodyPr lIns="0" tIns="0" rIns="0" bIns="0" rtlCol="0" anchor="t">
            <a:spAutoFit/>
          </a:bodyPr>
          <a:lstStyle/>
          <a:p>
            <a:pPr algn="l">
              <a:lnSpc>
                <a:spcPts val="4759"/>
              </a:lnSpc>
            </a:pPr>
            <a:r>
              <a:rPr lang="en-US" sz="3399">
                <a:solidFill>
                  <a:srgbClr val="000000"/>
                </a:solidFill>
                <a:latin typeface="Bricolage Grotesque 28"/>
                <a:ea typeface="Bricolage Grotesque 28"/>
                <a:cs typeface="Bricolage Grotesque 28"/>
                <a:sym typeface="Bricolage Grotesque 28"/>
              </a:rPr>
              <a:t>Our mission is to inspire excellence through the art and discipline of rowing. We are dedicated to fostering a culture of teamwork, perseverance, and personal growth while achieving the highest levels of performance on and off the water.</a:t>
            </a:r>
          </a:p>
          <a:p>
            <a:pPr algn="l">
              <a:lnSpc>
                <a:spcPts val="4759"/>
              </a:lnSpc>
            </a:pPr>
            <a:endParaRPr lang="en-US" sz="3399">
              <a:solidFill>
                <a:srgbClr val="000000"/>
              </a:solidFill>
              <a:latin typeface="Bricolage Grotesque 28"/>
              <a:ea typeface="Bricolage Grotesque 28"/>
              <a:cs typeface="Bricolage Grotesque 28"/>
              <a:sym typeface="Bricolage Grotesque 28"/>
            </a:endParaRPr>
          </a:p>
          <a:p>
            <a:pPr marL="734059" lvl="1" indent="-367030" algn="l">
              <a:lnSpc>
                <a:spcPts val="4759"/>
              </a:lnSpc>
              <a:buFont typeface="Arial"/>
              <a:buChar char="•"/>
            </a:pPr>
            <a:r>
              <a:rPr lang="en-US" sz="3399">
                <a:solidFill>
                  <a:srgbClr val="000000"/>
                </a:solidFill>
                <a:latin typeface="Bricolage Grotesque 28"/>
                <a:ea typeface="Bricolage Grotesque 28"/>
                <a:cs typeface="Bricolage Grotesque 28"/>
                <a:sym typeface="Bricolage Grotesque 28"/>
              </a:rPr>
              <a:t>The overall mission for the team is to have a boat place 1st or 2nd at VASRA States and attend Stotesbury Regatta.</a:t>
            </a:r>
          </a:p>
          <a:p>
            <a:pPr marL="734059" lvl="1" indent="-367030" algn="l">
              <a:lnSpc>
                <a:spcPts val="4759"/>
              </a:lnSpc>
              <a:buFont typeface="Arial"/>
              <a:buChar char="•"/>
            </a:pPr>
            <a:r>
              <a:rPr lang="en-US" sz="3399">
                <a:solidFill>
                  <a:srgbClr val="000000"/>
                </a:solidFill>
                <a:latin typeface="Bricolage Grotesque 28"/>
                <a:ea typeface="Bricolage Grotesque 28"/>
                <a:cs typeface="Bricolage Grotesque 28"/>
                <a:sym typeface="Bricolage Grotesque 28"/>
              </a:rPr>
              <a:t>The mission for the parents is to provide the logistic support to have the team place a boat and to have great memories of the season!</a:t>
            </a:r>
          </a:p>
        </p:txBody>
      </p:sp>
      <p:sp>
        <p:nvSpPr>
          <p:cNvPr id="4" name="TextBox 4"/>
          <p:cNvSpPr txBox="1"/>
          <p:nvPr/>
        </p:nvSpPr>
        <p:spPr>
          <a:xfrm>
            <a:off x="7027366" y="847725"/>
            <a:ext cx="4233267" cy="1576069"/>
          </a:xfrm>
          <a:prstGeom prst="rect">
            <a:avLst/>
          </a:prstGeom>
        </p:spPr>
        <p:txBody>
          <a:bodyPr lIns="0" tIns="0" rIns="0" bIns="0" rtlCol="0" anchor="t">
            <a:spAutoFit/>
          </a:bodyPr>
          <a:lstStyle/>
          <a:p>
            <a:pPr algn="ctr">
              <a:lnSpc>
                <a:spcPts val="12880"/>
              </a:lnSpc>
            </a:pPr>
            <a:r>
              <a:rPr lang="en-US" sz="9200" b="1">
                <a:solidFill>
                  <a:srgbClr val="000000"/>
                </a:solidFill>
                <a:latin typeface="Bricolage Grotesque 28 Bold"/>
                <a:ea typeface="Bricolage Grotesque 28 Bold"/>
                <a:cs typeface="Bricolage Grotesque 28 Bold"/>
                <a:sym typeface="Bricolage Grotesque 28 Bold"/>
              </a:rPr>
              <a:t>Mission</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98498" y="-1416424"/>
            <a:ext cx="18684997" cy="14070222"/>
          </a:xfrm>
          <a:custGeom>
            <a:avLst/>
            <a:gdLst/>
            <a:ahLst/>
            <a:cxnLst/>
            <a:rect l="l" t="t" r="r" b="b"/>
            <a:pathLst>
              <a:path w="18684997" h="14070222">
                <a:moveTo>
                  <a:pt x="0" y="0"/>
                </a:moveTo>
                <a:lnTo>
                  <a:pt x="18684996" y="0"/>
                </a:lnTo>
                <a:lnTo>
                  <a:pt x="18684996" y="14070222"/>
                </a:lnTo>
                <a:lnTo>
                  <a:pt x="0" y="14070222"/>
                </a:lnTo>
                <a:lnTo>
                  <a:pt x="0" y="0"/>
                </a:lnTo>
                <a:close/>
              </a:path>
            </a:pathLst>
          </a:custGeom>
          <a:blipFill>
            <a:blip r:embed="rId2">
              <a:alphaModFix amt="9999"/>
            </a:blip>
            <a:stretch>
              <a:fillRect l="-3806" t="-6658" r="-3219" b="-3217"/>
            </a:stretch>
          </a:blipFill>
        </p:spPr>
      </p:sp>
      <p:sp>
        <p:nvSpPr>
          <p:cNvPr id="3" name="TextBox 3"/>
          <p:cNvSpPr txBox="1"/>
          <p:nvPr/>
        </p:nvSpPr>
        <p:spPr>
          <a:xfrm>
            <a:off x="1028700" y="3277235"/>
            <a:ext cx="16230600" cy="5981065"/>
          </a:xfrm>
          <a:prstGeom prst="rect">
            <a:avLst/>
          </a:prstGeom>
        </p:spPr>
        <p:txBody>
          <a:bodyPr lIns="0" tIns="0" rIns="0" bIns="0" rtlCol="0" anchor="t">
            <a:spAutoFit/>
          </a:bodyPr>
          <a:lstStyle/>
          <a:p>
            <a:pPr algn="ctr">
              <a:lnSpc>
                <a:spcPts val="4759"/>
              </a:lnSpc>
            </a:pPr>
            <a:r>
              <a:rPr lang="en-US" sz="3399">
                <a:solidFill>
                  <a:srgbClr val="000000"/>
                </a:solidFill>
                <a:latin typeface="Bricolage Grotesque 28"/>
                <a:ea typeface="Bricolage Grotesque 28"/>
                <a:cs typeface="Bricolage Grotesque 28"/>
                <a:sym typeface="Bricolage Grotesque 28"/>
              </a:rPr>
              <a:t>Rowing, referred to as crew, is a sport whose origins reach back to many ancient civilizations. The modern sport of rowing, as we know it today, began in the early 19th century in England. In 1828, the world's oldest rowing club, Leander Club, was founded in Henley-on-Thames. </a:t>
            </a:r>
          </a:p>
          <a:p>
            <a:pPr algn="ctr">
              <a:lnSpc>
                <a:spcPts val="4759"/>
              </a:lnSpc>
            </a:pPr>
            <a:endParaRPr lang="en-US" sz="3399">
              <a:solidFill>
                <a:srgbClr val="000000"/>
              </a:solidFill>
              <a:latin typeface="Bricolage Grotesque 28"/>
              <a:ea typeface="Bricolage Grotesque 28"/>
              <a:cs typeface="Bricolage Grotesque 28"/>
              <a:sym typeface="Bricolage Grotesque 28"/>
            </a:endParaRPr>
          </a:p>
          <a:p>
            <a:pPr algn="ctr">
              <a:lnSpc>
                <a:spcPts val="4759"/>
              </a:lnSpc>
            </a:pPr>
            <a:r>
              <a:rPr lang="en-US" sz="3399">
                <a:solidFill>
                  <a:srgbClr val="000000"/>
                </a:solidFill>
                <a:latin typeface="Bricolage Grotesque 28"/>
                <a:ea typeface="Bricolage Grotesque 28"/>
                <a:cs typeface="Bricolage Grotesque 28"/>
                <a:sym typeface="Bricolage Grotesque 28"/>
              </a:rPr>
              <a:t>In this water sport, individuals or teams propel a boat (a "shell") through the water using oars. Rowers sit facing backward in the boat and use oars to push against the water, propelling the boat forward. </a:t>
            </a:r>
          </a:p>
          <a:p>
            <a:pPr algn="ctr">
              <a:lnSpc>
                <a:spcPts val="4759"/>
              </a:lnSpc>
            </a:pPr>
            <a:endParaRPr lang="en-US" sz="3399">
              <a:solidFill>
                <a:srgbClr val="000000"/>
              </a:solidFill>
              <a:latin typeface="Bricolage Grotesque 28"/>
              <a:ea typeface="Bricolage Grotesque 28"/>
              <a:cs typeface="Bricolage Grotesque 28"/>
              <a:sym typeface="Bricolage Grotesque 28"/>
            </a:endParaRPr>
          </a:p>
          <a:p>
            <a:pPr algn="ctr">
              <a:lnSpc>
                <a:spcPts val="4759"/>
              </a:lnSpc>
            </a:pPr>
            <a:r>
              <a:rPr lang="en-US" sz="3399" b="1">
                <a:solidFill>
                  <a:srgbClr val="000000"/>
                </a:solidFill>
                <a:latin typeface="Bricolage Grotesque 28 Bold"/>
                <a:ea typeface="Bricolage Grotesque 28 Bold"/>
                <a:cs typeface="Bricolage Grotesque 28 Bold"/>
                <a:sym typeface="Bricolage Grotesque 28 Bold"/>
              </a:rPr>
              <a:t>It is a full-body workout with 60% legs, 20% back and 20% arms.</a:t>
            </a:r>
          </a:p>
        </p:txBody>
      </p:sp>
      <p:sp>
        <p:nvSpPr>
          <p:cNvPr id="4" name="TextBox 4"/>
          <p:cNvSpPr txBox="1"/>
          <p:nvPr/>
        </p:nvSpPr>
        <p:spPr>
          <a:xfrm>
            <a:off x="3042568" y="847725"/>
            <a:ext cx="12202864" cy="1576069"/>
          </a:xfrm>
          <a:prstGeom prst="rect">
            <a:avLst/>
          </a:prstGeom>
        </p:spPr>
        <p:txBody>
          <a:bodyPr lIns="0" tIns="0" rIns="0" bIns="0" rtlCol="0" anchor="t">
            <a:spAutoFit/>
          </a:bodyPr>
          <a:lstStyle/>
          <a:p>
            <a:pPr algn="ctr">
              <a:lnSpc>
                <a:spcPts val="12880"/>
              </a:lnSpc>
            </a:pPr>
            <a:r>
              <a:rPr lang="en-US" sz="9200" b="1">
                <a:solidFill>
                  <a:srgbClr val="000000"/>
                </a:solidFill>
                <a:latin typeface="Bricolage Grotesque 28 Bold"/>
                <a:ea typeface="Bricolage Grotesque 28 Bold"/>
                <a:cs typeface="Bricolage Grotesque 28 Bold"/>
                <a:sym typeface="Bricolage Grotesque 28 Bold"/>
              </a:rPr>
              <a:t>The History of Rowing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98498" y="-1416424"/>
            <a:ext cx="18684997" cy="14070222"/>
          </a:xfrm>
          <a:custGeom>
            <a:avLst/>
            <a:gdLst/>
            <a:ahLst/>
            <a:cxnLst/>
            <a:rect l="l" t="t" r="r" b="b"/>
            <a:pathLst>
              <a:path w="18684997" h="14070222">
                <a:moveTo>
                  <a:pt x="0" y="0"/>
                </a:moveTo>
                <a:lnTo>
                  <a:pt x="18684996" y="0"/>
                </a:lnTo>
                <a:lnTo>
                  <a:pt x="18684996" y="14070222"/>
                </a:lnTo>
                <a:lnTo>
                  <a:pt x="0" y="14070222"/>
                </a:lnTo>
                <a:lnTo>
                  <a:pt x="0" y="0"/>
                </a:lnTo>
                <a:close/>
              </a:path>
            </a:pathLst>
          </a:custGeom>
          <a:blipFill>
            <a:blip r:embed="rId2">
              <a:alphaModFix amt="9999"/>
            </a:blip>
            <a:stretch>
              <a:fillRect l="-3806" t="-6658" r="-3219" b="-3217"/>
            </a:stretch>
          </a:blipFill>
        </p:spPr>
      </p:sp>
      <p:sp>
        <p:nvSpPr>
          <p:cNvPr id="3" name="TextBox 3"/>
          <p:cNvSpPr txBox="1"/>
          <p:nvPr/>
        </p:nvSpPr>
        <p:spPr>
          <a:xfrm>
            <a:off x="1028700" y="3277235"/>
            <a:ext cx="6699741" cy="5380990"/>
          </a:xfrm>
          <a:prstGeom prst="rect">
            <a:avLst/>
          </a:prstGeom>
        </p:spPr>
        <p:txBody>
          <a:bodyPr lIns="0" tIns="0" rIns="0" bIns="0" rtlCol="0" anchor="t">
            <a:spAutoFit/>
          </a:bodyPr>
          <a:lstStyle/>
          <a:p>
            <a:pPr algn="ctr">
              <a:lnSpc>
                <a:spcPts val="4759"/>
              </a:lnSpc>
            </a:pPr>
            <a:r>
              <a:rPr lang="en-US" sz="3399">
                <a:solidFill>
                  <a:srgbClr val="000000"/>
                </a:solidFill>
                <a:latin typeface="Bricolage Grotesque 28"/>
                <a:ea typeface="Bricolage Grotesque 28"/>
                <a:cs typeface="Bricolage Grotesque 28"/>
                <a:sym typeface="Bricolage Grotesque 28"/>
              </a:rPr>
              <a:t>Boats always require maintenance.</a:t>
            </a:r>
          </a:p>
          <a:p>
            <a:pPr algn="ctr">
              <a:lnSpc>
                <a:spcPts val="4759"/>
              </a:lnSpc>
            </a:pPr>
            <a:endParaRPr lang="en-US" sz="3399">
              <a:solidFill>
                <a:srgbClr val="000000"/>
              </a:solidFill>
              <a:latin typeface="Bricolage Grotesque 28"/>
              <a:ea typeface="Bricolage Grotesque 28"/>
              <a:cs typeface="Bricolage Grotesque 28"/>
              <a:sym typeface="Bricolage Grotesque 28"/>
            </a:endParaRPr>
          </a:p>
          <a:p>
            <a:pPr marL="734059" lvl="1" indent="-367030" algn="l">
              <a:lnSpc>
                <a:spcPts val="4759"/>
              </a:lnSpc>
              <a:buFont typeface="Arial"/>
              <a:buChar char="•"/>
            </a:pPr>
            <a:r>
              <a:rPr lang="en-US" sz="3399">
                <a:solidFill>
                  <a:srgbClr val="000000"/>
                </a:solidFill>
                <a:latin typeface="Bricolage Grotesque 28"/>
                <a:ea typeface="Bricolage Grotesque 28"/>
                <a:cs typeface="Bricolage Grotesque 28"/>
                <a:sym typeface="Bricolage Grotesque 28"/>
              </a:rPr>
              <a:t>New 4+ boats typically cost $17k+ shells, oars, and electronics. </a:t>
            </a:r>
          </a:p>
          <a:p>
            <a:pPr marL="734059" lvl="1" indent="-367030" algn="l">
              <a:lnSpc>
                <a:spcPts val="4759"/>
              </a:lnSpc>
              <a:buFont typeface="Arial"/>
              <a:buChar char="•"/>
            </a:pPr>
            <a:r>
              <a:rPr lang="en-US" sz="3399">
                <a:solidFill>
                  <a:srgbClr val="000000"/>
                </a:solidFill>
                <a:latin typeface="Bricolage Grotesque 28"/>
                <a:ea typeface="Bricolage Grotesque 28"/>
                <a:cs typeface="Bricolage Grotesque 28"/>
                <a:sym typeface="Bricolage Grotesque 28"/>
              </a:rPr>
              <a:t>New 8+ boats typically cost $20k+.</a:t>
            </a:r>
          </a:p>
          <a:p>
            <a:pPr marL="734059" lvl="1" indent="-367030" algn="l">
              <a:lnSpc>
                <a:spcPts val="4759"/>
              </a:lnSpc>
              <a:buFont typeface="Arial"/>
              <a:buChar char="•"/>
            </a:pPr>
            <a:r>
              <a:rPr lang="en-US" sz="3399">
                <a:solidFill>
                  <a:srgbClr val="000000"/>
                </a:solidFill>
                <a:latin typeface="Bricolage Grotesque 28"/>
                <a:ea typeface="Bricolage Grotesque 28"/>
                <a:cs typeface="Bricolage Grotesque 28"/>
                <a:sym typeface="Bricolage Grotesque 28"/>
              </a:rPr>
              <a:t> Safety Launches run $5k+.</a:t>
            </a:r>
          </a:p>
        </p:txBody>
      </p:sp>
      <p:sp>
        <p:nvSpPr>
          <p:cNvPr id="4" name="Freeform 4"/>
          <p:cNvSpPr/>
          <p:nvPr/>
        </p:nvSpPr>
        <p:spPr>
          <a:xfrm>
            <a:off x="7728441" y="5057775"/>
            <a:ext cx="10279343" cy="5007130"/>
          </a:xfrm>
          <a:custGeom>
            <a:avLst/>
            <a:gdLst/>
            <a:ahLst/>
            <a:cxnLst/>
            <a:rect l="l" t="t" r="r" b="b"/>
            <a:pathLst>
              <a:path w="10279343" h="5007130">
                <a:moveTo>
                  <a:pt x="0" y="0"/>
                </a:moveTo>
                <a:lnTo>
                  <a:pt x="10279343" y="0"/>
                </a:lnTo>
                <a:lnTo>
                  <a:pt x="10279343" y="5007130"/>
                </a:lnTo>
                <a:lnTo>
                  <a:pt x="0" y="5007130"/>
                </a:lnTo>
                <a:lnTo>
                  <a:pt x="0" y="0"/>
                </a:lnTo>
                <a:close/>
              </a:path>
            </a:pathLst>
          </a:custGeom>
          <a:blipFill>
            <a:blip r:embed="rId3"/>
            <a:stretch>
              <a:fillRect/>
            </a:stretch>
          </a:blipFill>
        </p:spPr>
      </p:sp>
      <p:sp>
        <p:nvSpPr>
          <p:cNvPr id="5" name="TextBox 5"/>
          <p:cNvSpPr txBox="1"/>
          <p:nvPr/>
        </p:nvSpPr>
        <p:spPr>
          <a:xfrm>
            <a:off x="4853583" y="847725"/>
            <a:ext cx="8580834" cy="1576069"/>
          </a:xfrm>
          <a:prstGeom prst="rect">
            <a:avLst/>
          </a:prstGeom>
        </p:spPr>
        <p:txBody>
          <a:bodyPr lIns="0" tIns="0" rIns="0" bIns="0" rtlCol="0" anchor="t">
            <a:spAutoFit/>
          </a:bodyPr>
          <a:lstStyle/>
          <a:p>
            <a:pPr algn="ctr">
              <a:lnSpc>
                <a:spcPts val="12880"/>
              </a:lnSpc>
            </a:pPr>
            <a:r>
              <a:rPr lang="en-US" sz="9200" b="1">
                <a:solidFill>
                  <a:srgbClr val="000000"/>
                </a:solidFill>
                <a:latin typeface="Bricolage Grotesque 28 Bold"/>
                <a:ea typeface="Bricolage Grotesque 28 Bold"/>
                <a:cs typeface="Bricolage Grotesque 28 Bold"/>
                <a:sym typeface="Bricolage Grotesque 28 Bold"/>
              </a:rPr>
              <a:t>4+ and 8+ boats</a:t>
            </a:r>
          </a:p>
        </p:txBody>
      </p:sp>
      <p:sp>
        <p:nvSpPr>
          <p:cNvPr id="6" name="TextBox 6"/>
          <p:cNvSpPr txBox="1"/>
          <p:nvPr/>
        </p:nvSpPr>
        <p:spPr>
          <a:xfrm>
            <a:off x="8874350" y="3129282"/>
            <a:ext cx="7987526" cy="1780540"/>
          </a:xfrm>
          <a:prstGeom prst="rect">
            <a:avLst/>
          </a:prstGeom>
        </p:spPr>
        <p:txBody>
          <a:bodyPr lIns="0" tIns="0" rIns="0" bIns="0" rtlCol="0" anchor="t">
            <a:spAutoFit/>
          </a:bodyPr>
          <a:lstStyle/>
          <a:p>
            <a:pPr marL="734059" lvl="1" indent="-367030" algn="l">
              <a:lnSpc>
                <a:spcPts val="4759"/>
              </a:lnSpc>
              <a:buFont typeface="Arial"/>
              <a:buChar char="•"/>
            </a:pPr>
            <a:r>
              <a:rPr lang="en-US" sz="3399">
                <a:solidFill>
                  <a:srgbClr val="000000"/>
                </a:solidFill>
                <a:latin typeface="Bricolage Grotesque 28"/>
                <a:ea typeface="Bricolage Grotesque 28"/>
                <a:cs typeface="Bricolage Grotesque 28"/>
                <a:sym typeface="Bricolage Grotesque 28"/>
              </a:rPr>
              <a:t>We primarily row 4+ and 8+ boats. </a:t>
            </a:r>
          </a:p>
          <a:p>
            <a:pPr marL="1468119" lvl="2" indent="-489373" algn="l">
              <a:lnSpc>
                <a:spcPts val="4759"/>
              </a:lnSpc>
              <a:buFont typeface="Arial"/>
              <a:buChar char="⚬"/>
            </a:pPr>
            <a:r>
              <a:rPr lang="en-US" sz="3399">
                <a:solidFill>
                  <a:srgbClr val="000000"/>
                </a:solidFill>
                <a:latin typeface="Bricolage Grotesque 28"/>
                <a:ea typeface="Bricolage Grotesque 28"/>
                <a:cs typeface="Bricolage Grotesque 28"/>
                <a:sym typeface="Bricolage Grotesque 28"/>
              </a:rPr>
              <a:t>4 oars person + coxswain.</a:t>
            </a:r>
          </a:p>
          <a:p>
            <a:pPr marL="1468119" lvl="2" indent="-489373" algn="l">
              <a:lnSpc>
                <a:spcPts val="4759"/>
              </a:lnSpc>
              <a:buFont typeface="Arial"/>
              <a:buChar char="⚬"/>
            </a:pPr>
            <a:r>
              <a:rPr lang="en-US" sz="3399">
                <a:solidFill>
                  <a:srgbClr val="000000"/>
                </a:solidFill>
                <a:latin typeface="Bricolage Grotesque 28"/>
                <a:ea typeface="Bricolage Grotesque 28"/>
                <a:cs typeface="Bricolage Grotesque 28"/>
                <a:sym typeface="Bricolage Grotesque 28"/>
              </a:rPr>
              <a:t>8 oars person + coxswain.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7B0128"/>
        </a:solidFill>
        <a:effectLst/>
      </p:bgPr>
    </p:bg>
    <p:spTree>
      <p:nvGrpSpPr>
        <p:cNvPr id="1" name=""/>
        <p:cNvGrpSpPr/>
        <p:nvPr/>
      </p:nvGrpSpPr>
      <p:grpSpPr>
        <a:xfrm>
          <a:off x="0" y="0"/>
          <a:ext cx="0" cy="0"/>
          <a:chOff x="0" y="0"/>
          <a:chExt cx="0" cy="0"/>
        </a:xfrm>
      </p:grpSpPr>
      <p:sp>
        <p:nvSpPr>
          <p:cNvPr id="2" name="Freeform 2"/>
          <p:cNvSpPr/>
          <p:nvPr/>
        </p:nvSpPr>
        <p:spPr>
          <a:xfrm>
            <a:off x="1707505" y="224095"/>
            <a:ext cx="14702363" cy="9801575"/>
          </a:xfrm>
          <a:custGeom>
            <a:avLst/>
            <a:gdLst/>
            <a:ahLst/>
            <a:cxnLst/>
            <a:rect l="l" t="t" r="r" b="b"/>
            <a:pathLst>
              <a:path w="14702363" h="9801575">
                <a:moveTo>
                  <a:pt x="0" y="0"/>
                </a:moveTo>
                <a:lnTo>
                  <a:pt x="14702363" y="0"/>
                </a:lnTo>
                <a:lnTo>
                  <a:pt x="14702363" y="9801575"/>
                </a:lnTo>
                <a:lnTo>
                  <a:pt x="0" y="9801575"/>
                </a:lnTo>
                <a:lnTo>
                  <a:pt x="0" y="0"/>
                </a:lnTo>
                <a:close/>
              </a:path>
            </a:pathLst>
          </a:custGeom>
          <a:blipFill>
            <a:blip r:embed="rId2"/>
            <a:stretch>
              <a:fillRect/>
            </a:stretch>
          </a:blipFill>
        </p:spPr>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7B0128"/>
        </a:solidFill>
        <a:effectLst/>
      </p:bgPr>
    </p:bg>
    <p:spTree>
      <p:nvGrpSpPr>
        <p:cNvPr id="1" name=""/>
        <p:cNvGrpSpPr/>
        <p:nvPr/>
      </p:nvGrpSpPr>
      <p:grpSpPr>
        <a:xfrm>
          <a:off x="0" y="0"/>
          <a:ext cx="0" cy="0"/>
          <a:chOff x="0" y="0"/>
          <a:chExt cx="0" cy="0"/>
        </a:xfrm>
      </p:grpSpPr>
      <p:sp>
        <p:nvSpPr>
          <p:cNvPr id="2" name="Freeform 2"/>
          <p:cNvSpPr/>
          <p:nvPr/>
        </p:nvSpPr>
        <p:spPr>
          <a:xfrm>
            <a:off x="316350" y="1541308"/>
            <a:ext cx="17703688" cy="7184747"/>
          </a:xfrm>
          <a:custGeom>
            <a:avLst/>
            <a:gdLst/>
            <a:ahLst/>
            <a:cxnLst/>
            <a:rect l="l" t="t" r="r" b="b"/>
            <a:pathLst>
              <a:path w="17703688" h="7184747">
                <a:moveTo>
                  <a:pt x="0" y="0"/>
                </a:moveTo>
                <a:lnTo>
                  <a:pt x="17703689" y="0"/>
                </a:lnTo>
                <a:lnTo>
                  <a:pt x="17703689" y="7184747"/>
                </a:lnTo>
                <a:lnTo>
                  <a:pt x="0" y="7184747"/>
                </a:lnTo>
                <a:lnTo>
                  <a:pt x="0" y="0"/>
                </a:lnTo>
                <a:close/>
              </a:path>
            </a:pathLst>
          </a:custGeom>
          <a:blipFill>
            <a:blip r:embed="rId2"/>
            <a:stretch>
              <a:fillRect/>
            </a:stretch>
          </a:blipFill>
        </p:spPr>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7B0128"/>
        </a:solidFill>
        <a:effectLst/>
      </p:bgPr>
    </p:bg>
    <p:spTree>
      <p:nvGrpSpPr>
        <p:cNvPr id="1" name=""/>
        <p:cNvGrpSpPr/>
        <p:nvPr/>
      </p:nvGrpSpPr>
      <p:grpSpPr>
        <a:xfrm>
          <a:off x="0" y="0"/>
          <a:ext cx="0" cy="0"/>
          <a:chOff x="0" y="0"/>
          <a:chExt cx="0" cy="0"/>
        </a:xfrm>
      </p:grpSpPr>
      <p:sp>
        <p:nvSpPr>
          <p:cNvPr id="2" name="Freeform 2"/>
          <p:cNvSpPr/>
          <p:nvPr/>
        </p:nvSpPr>
        <p:spPr>
          <a:xfrm>
            <a:off x="1791324" y="154243"/>
            <a:ext cx="14705353" cy="9803569"/>
          </a:xfrm>
          <a:custGeom>
            <a:avLst/>
            <a:gdLst/>
            <a:ahLst/>
            <a:cxnLst/>
            <a:rect l="l" t="t" r="r" b="b"/>
            <a:pathLst>
              <a:path w="14705353" h="9803569">
                <a:moveTo>
                  <a:pt x="0" y="0"/>
                </a:moveTo>
                <a:lnTo>
                  <a:pt x="14705352" y="0"/>
                </a:lnTo>
                <a:lnTo>
                  <a:pt x="14705352" y="9803569"/>
                </a:lnTo>
                <a:lnTo>
                  <a:pt x="0" y="9803569"/>
                </a:lnTo>
                <a:lnTo>
                  <a:pt x="0" y="0"/>
                </a:lnTo>
                <a:close/>
              </a:path>
            </a:pathLst>
          </a:custGeom>
          <a:blipFill>
            <a:blip r:embed="rId2"/>
            <a:stretch>
              <a:fillRect/>
            </a:stretch>
          </a:blipFill>
        </p:spPr>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954</Words>
  <Application>Microsoft Office PowerPoint</Application>
  <PresentationFormat>Custom</PresentationFormat>
  <Paragraphs>86</Paragraphs>
  <Slides>18</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vt:i4>
      </vt:variant>
    </vt:vector>
  </HeadingPairs>
  <TitlesOfParts>
    <vt:vector size="24" baseType="lpstr">
      <vt:lpstr>Bricolage Grotesque 28</vt:lpstr>
      <vt:lpstr>Bricolage Grotesque 28 Ultra-Bold</vt:lpstr>
      <vt:lpstr>Bricolage Grotesque 28 Bold</vt:lpstr>
      <vt:lpstr>Calibri</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Spring 2026 Crew Interest meeting PP</dc:title>
  <dc:creator>Chirag Desai</dc:creator>
  <cp:lastModifiedBy>Chirag Desai</cp:lastModifiedBy>
  <cp:revision>1</cp:revision>
  <dcterms:created xsi:type="dcterms:W3CDTF">2006-08-16T00:00:00Z</dcterms:created>
  <dcterms:modified xsi:type="dcterms:W3CDTF">2026-02-11T01:42:31Z</dcterms:modified>
  <dc:identifier>DAHAs3r8_-Y</dc:identifier>
</cp:coreProperties>
</file>